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4.xml"/><Relationship Id="rId3" Type="http://schemas.openxmlformats.org/officeDocument/2006/relationships/slide" Target="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6.xml"/><Relationship Id="rId3" Type="http://schemas.openxmlformats.org/officeDocument/2006/relationships/slide" Target="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8.xml"/><Relationship Id="rId3" Type="http://schemas.openxmlformats.org/officeDocument/2006/relationships/slide" Target="slide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0.xml"/><Relationship Id="rId3" Type="http://schemas.openxmlformats.org/officeDocument/2006/relationships/slide" Target="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2.xml"/><Relationship Id="rId3" Type="http://schemas.openxmlformats.org/officeDocument/2006/relationships/slide" Target="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4.xml"/><Relationship Id="rId3" Type="http://schemas.openxmlformats.org/officeDocument/2006/relationships/slide" Target="slide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6.xml"/><Relationship Id="rId3" Type="http://schemas.openxmlformats.org/officeDocument/2006/relationships/slide" Target="slide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8.xml"/><Relationship Id="rId3" Type="http://schemas.openxmlformats.org/officeDocument/2006/relationships/slide" Target="slide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0.xml"/><Relationship Id="rId3" Type="http://schemas.openxmlformats.org/officeDocument/2006/relationships/slide" Target="slide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2.xml"/><Relationship Id="rId3" Type="http://schemas.openxmlformats.org/officeDocument/2006/relationships/slide" Target="slide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Relationship Id="rId3" Type="http://schemas.openxmlformats.org/officeDocument/2006/relationships/slide" Target="slide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Relationship Id="rId3" Type="http://schemas.openxmlformats.org/officeDocument/2006/relationships/slide" Target="slide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Relationship Id="rId3" Type="http://schemas.openxmlformats.org/officeDocument/2006/relationships/slide" Target="slide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0.xml"/><Relationship Id="rId3" Type="http://schemas.openxmlformats.org/officeDocument/2006/relationships/slide" Target="slide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2.xml"/><Relationship Id="rId3" Type="http://schemas.openxmlformats.org/officeDocument/2006/relationships/slide" Target="slide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4.xml"/><Relationship Id="rId3" Type="http://schemas.openxmlformats.org/officeDocument/2006/relationships/slide" Target="slide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6.xml"/><Relationship Id="rId3" Type="http://schemas.openxmlformats.org/officeDocument/2006/relationships/slide" Target="slide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8.xml"/><Relationship Id="rId3" Type="http://schemas.openxmlformats.org/officeDocument/2006/relationships/slide" Target="slide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0.xml"/><Relationship Id="rId3" Type="http://schemas.openxmlformats.org/officeDocument/2006/relationships/slide" Target="slide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2.xml"/><Relationship Id="rId3" Type="http://schemas.openxmlformats.org/officeDocument/2006/relationships/slide" Target="slide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77440"/>
            <a:ext cx="112745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F2BD6"/>
                </a:solidFill>
                <a:latin typeface="Arial"/>
              </a:rPr>
              <a:t>EOA 4000 Jeopardy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474720"/>
            <a:ext cx="1127455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0">
                <a:solidFill>
                  <a:srgbClr val="FFFFFF"/>
                </a:solidFill>
                <a:latin typeface="Arial"/>
              </a:rPr>
              <a:t>IPP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A855F7"/>
                </a:solidFill>
                <a:latin typeface="Arial"/>
              </a:rPr>
              <a:t>BellexFire EOA Study Site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37160"/>
            <a:ext cx="11612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EOA 4000: IPP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Continuum of Harm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7246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Key Terms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8732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SEM Levels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40219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Prevention Strategies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31705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Implementation and Evaluation</a:t>
            </a:r>
          </a:p>
        </p:txBody>
      </p:sp>
      <p:sp>
        <p:nvSpPr>
          <p:cNvPr id="8" name="Rectangle 7">
            <a:hlinkClick action="ppaction://hlinksldjump" r:id="rId2"/>
          </p:cNvPr>
          <p:cNvSpPr/>
          <p:nvPr/>
        </p:nvSpPr>
        <p:spPr>
          <a:xfrm>
            <a:off x="411480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9" name="Rectangle 8">
            <a:hlinkClick action="ppaction://hlinksldjump" r:id="rId3"/>
          </p:cNvPr>
          <p:cNvSpPr/>
          <p:nvPr/>
        </p:nvSpPr>
        <p:spPr>
          <a:xfrm>
            <a:off x="411480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0" name="Rectangle 9">
            <a:hlinkClick action="ppaction://hlinksldjump" r:id="rId4"/>
          </p:cNvPr>
          <p:cNvSpPr/>
          <p:nvPr/>
        </p:nvSpPr>
        <p:spPr>
          <a:xfrm>
            <a:off x="411480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1" name="Rectangle 10">
            <a:hlinkClick action="ppaction://hlinksldjump" r:id="rId5"/>
          </p:cNvPr>
          <p:cNvSpPr/>
          <p:nvPr/>
        </p:nvSpPr>
        <p:spPr>
          <a:xfrm>
            <a:off x="411480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2" name="Rectangle 11">
            <a:hlinkClick action="ppaction://hlinksldjump" r:id="rId6"/>
          </p:cNvPr>
          <p:cNvSpPr/>
          <p:nvPr/>
        </p:nvSpPr>
        <p:spPr>
          <a:xfrm>
            <a:off x="411480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3" name="Rectangle 12">
            <a:hlinkClick action="ppaction://hlinksldjump" r:id="rId7"/>
          </p:cNvPr>
          <p:cNvSpPr/>
          <p:nvPr/>
        </p:nvSpPr>
        <p:spPr>
          <a:xfrm>
            <a:off x="2702966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4" name="Rectangle 13">
            <a:hlinkClick action="ppaction://hlinksldjump" r:id="rId8"/>
          </p:cNvPr>
          <p:cNvSpPr/>
          <p:nvPr/>
        </p:nvSpPr>
        <p:spPr>
          <a:xfrm>
            <a:off x="2702966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5" name="Rectangle 14">
            <a:hlinkClick action="ppaction://hlinksldjump" r:id="rId9"/>
          </p:cNvPr>
          <p:cNvSpPr/>
          <p:nvPr/>
        </p:nvSpPr>
        <p:spPr>
          <a:xfrm>
            <a:off x="2702966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6" name="Rectangle 15">
            <a:hlinkClick action="ppaction://hlinksldjump" r:id="rId10"/>
          </p:cNvPr>
          <p:cNvSpPr/>
          <p:nvPr/>
        </p:nvSpPr>
        <p:spPr>
          <a:xfrm>
            <a:off x="2702966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7" name="Rectangle 16">
            <a:hlinkClick action="ppaction://hlinksldjump" r:id="rId11"/>
          </p:cNvPr>
          <p:cNvSpPr/>
          <p:nvPr/>
        </p:nvSpPr>
        <p:spPr>
          <a:xfrm>
            <a:off x="2702966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8" name="Rectangle 17">
            <a:hlinkClick action="ppaction://hlinksldjump" r:id="rId12"/>
          </p:cNvPr>
          <p:cNvSpPr/>
          <p:nvPr/>
        </p:nvSpPr>
        <p:spPr>
          <a:xfrm>
            <a:off x="4994452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9" name="Rectangle 18">
            <a:hlinkClick action="ppaction://hlinksldjump" r:id="rId13"/>
          </p:cNvPr>
          <p:cNvSpPr/>
          <p:nvPr/>
        </p:nvSpPr>
        <p:spPr>
          <a:xfrm>
            <a:off x="4994452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0" name="Rectangle 19">
            <a:hlinkClick action="ppaction://hlinksldjump" r:id="rId14"/>
          </p:cNvPr>
          <p:cNvSpPr/>
          <p:nvPr/>
        </p:nvSpPr>
        <p:spPr>
          <a:xfrm>
            <a:off x="4994452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1" name="Rectangle 20">
            <a:hlinkClick action="ppaction://hlinksldjump" r:id="rId15"/>
          </p:cNvPr>
          <p:cNvSpPr/>
          <p:nvPr/>
        </p:nvSpPr>
        <p:spPr>
          <a:xfrm>
            <a:off x="4994452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2" name="Rectangle 21">
            <a:hlinkClick action="ppaction://hlinksldjump" r:id="rId16"/>
          </p:cNvPr>
          <p:cNvSpPr/>
          <p:nvPr/>
        </p:nvSpPr>
        <p:spPr>
          <a:xfrm>
            <a:off x="4994452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3" name="Rectangle 22">
            <a:hlinkClick action="ppaction://hlinksldjump" r:id="rId17"/>
          </p:cNvPr>
          <p:cNvSpPr/>
          <p:nvPr/>
        </p:nvSpPr>
        <p:spPr>
          <a:xfrm>
            <a:off x="7285939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4" name="Rectangle 23">
            <a:hlinkClick action="ppaction://hlinksldjump" r:id="rId18"/>
          </p:cNvPr>
          <p:cNvSpPr/>
          <p:nvPr/>
        </p:nvSpPr>
        <p:spPr>
          <a:xfrm>
            <a:off x="7285939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5" name="Rectangle 24">
            <a:hlinkClick action="ppaction://hlinksldjump" r:id="rId19"/>
          </p:cNvPr>
          <p:cNvSpPr/>
          <p:nvPr/>
        </p:nvSpPr>
        <p:spPr>
          <a:xfrm>
            <a:off x="7285939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6" name="Rectangle 25">
            <a:hlinkClick action="ppaction://hlinksldjump" r:id="rId20"/>
          </p:cNvPr>
          <p:cNvSpPr/>
          <p:nvPr/>
        </p:nvSpPr>
        <p:spPr>
          <a:xfrm>
            <a:off x="7285939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7" name="Rectangle 26">
            <a:hlinkClick action="ppaction://hlinksldjump" r:id="rId21"/>
          </p:cNvPr>
          <p:cNvSpPr/>
          <p:nvPr/>
        </p:nvSpPr>
        <p:spPr>
          <a:xfrm>
            <a:off x="7285939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8" name="Rectangle 27">
            <a:hlinkClick action="ppaction://hlinksldjump" r:id="rId22"/>
          </p:cNvPr>
          <p:cNvSpPr/>
          <p:nvPr/>
        </p:nvSpPr>
        <p:spPr>
          <a:xfrm>
            <a:off x="9577425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9" name="Rectangle 28">
            <a:hlinkClick action="ppaction://hlinksldjump" r:id="rId23"/>
          </p:cNvPr>
          <p:cNvSpPr/>
          <p:nvPr/>
        </p:nvSpPr>
        <p:spPr>
          <a:xfrm>
            <a:off x="9577425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30" name="Rectangle 29">
            <a:hlinkClick action="ppaction://hlinksldjump" r:id="rId24"/>
          </p:cNvPr>
          <p:cNvSpPr/>
          <p:nvPr/>
        </p:nvSpPr>
        <p:spPr>
          <a:xfrm>
            <a:off x="9577425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31" name="Rectangle 30">
            <a:hlinkClick action="ppaction://hlinksldjump" r:id="rId25"/>
          </p:cNvPr>
          <p:cNvSpPr/>
          <p:nvPr/>
        </p:nvSpPr>
        <p:spPr>
          <a:xfrm>
            <a:off x="9577425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32" name="Rectangle 31">
            <a:hlinkClick action="ppaction://hlinksldjump" r:id="rId26"/>
          </p:cNvPr>
          <p:cNvSpPr/>
          <p:nvPr/>
        </p:nvSpPr>
        <p:spPr>
          <a:xfrm>
            <a:off x="9577425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Continuum of Harm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Committed leadership, strong policies, consistent enforcement, accessible complaints, and regular training mark this end of the MEO continuum.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Continuum of Harm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healthy professional environment?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Continuum of Harm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Increased gossip and rumors, isolation, low trust, and a climate of fear are these on the continuum.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Continuum of Harm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warning signs?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Continuum of Harm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Offensive jokes, insults, mockery, intimidation, and offensive imagery characterize this environment.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Continuum of Harm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harassing environment?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Continuum of Harm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Unlawful acts based on protected classes, including bullying, hazing, and retaliation, characterize this environment.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Continuum of Harm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discriminatory environment?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Continuum of Harm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Leaders who are present, approachable, and actively involved in the unit's well-being are called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Continuum of Harm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committed and engaged leaders?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Key Terms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Factors that increase the likelihood of self-directed harm and prohibited abusive or harmful acts.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Key Terms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risk factors?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Key Terms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Characteristics, conditions, or behaviors like connectedness and help-seeking that reduce the effects of stressful life events.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Key Terms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protective factors?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Key Terms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Behavior directed toward oneself that deliberately results in injury or the potential for injury.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Key Terms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self-directed harm?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Key Terms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Prevention activities addressing multiple harms in one cohesive approach that promotes unity of effort and lessens training fatigue.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Key Terms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integrated primary prevention (IPP)?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Key Terms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Human resources, infrastructure, and collaborative relationships make up this system.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Key Terms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IPP System?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SEM Levels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Individual, interpersonal, organizational, and societal are the four levels of this model.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SEM Levels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Social-Ecological Model (SEM)?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SEM Levels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Stressful life events, financial concerns, and cyber dependency are risk factors at this level.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SEM Levels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individual level?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SEM Levels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Power differential, low peer support, and familial conflict are risk factors at this level.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SEM Levels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interpersonal level?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SEM Levels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flagpole effect, demographic faultlines, and poor command climate are risk factors at this level.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SEM Levels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organizational level?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SEM Levels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Media norms, differing cultural norms, and vague policies are risk factors at this level.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SEM Levels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societal level?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Prevention activities that take place before harassment has occurred.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primary prevention strategies?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Primary prevention implemented for an entire group or population without regard to risk.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universal primary prevention?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Primary prevention implemented for individuals, groups, or populations that are at risk.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selected primary prevention?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An immediate response after harassment dealing with short-term consequences.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secondary prevention strategies?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 long-term response dealing with the lasting consequences of harassment.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tertiary prevention strategies?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Implementation and Evaluation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Understand the problem, comprehensive approach, quality implementation, continuous evaluation: the four steps of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Implementation and Evaluation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DoW's IPP Process?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Implementation and Evaluation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Delivering the approach competently exactly as it was originally designed.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Implementation and Evaluation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fidelity?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Implementation and Evaluation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Engaging the audience in a way that inspires behavior change and skill development.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Implementation and Evaluation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effective delivery?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Implementation and Evaluation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Number of people impacted versus frequency of occurrence: these two measures assessed over time.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Implementation and Evaluation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prevalence and incidence?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Implementation and Evaluation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Documenting challenges and successes and adjusting implementation belong to this fourth IPP step.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Implementation and Evaluation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continuous evaluation?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