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7.xml"/><Relationship Id="rId5" Type="http://schemas.openxmlformats.org/officeDocument/2006/relationships/slide" Target="slide9.xml"/><Relationship Id="rId6" Type="http://schemas.openxmlformats.org/officeDocument/2006/relationships/slide" Target="slide11.xml"/><Relationship Id="rId7" Type="http://schemas.openxmlformats.org/officeDocument/2006/relationships/slide" Target="slide13.xml"/><Relationship Id="rId8" Type="http://schemas.openxmlformats.org/officeDocument/2006/relationships/slide" Target="slide15.xml"/><Relationship Id="rId9" Type="http://schemas.openxmlformats.org/officeDocument/2006/relationships/slide" Target="slide17.xml"/><Relationship Id="rId10" Type="http://schemas.openxmlformats.org/officeDocument/2006/relationships/slide" Target="slide19.xml"/><Relationship Id="rId11" Type="http://schemas.openxmlformats.org/officeDocument/2006/relationships/slide" Target="slide21.xml"/><Relationship Id="rId12" Type="http://schemas.openxmlformats.org/officeDocument/2006/relationships/slide" Target="slide23.xml"/><Relationship Id="rId13" Type="http://schemas.openxmlformats.org/officeDocument/2006/relationships/slide" Target="slide25.xml"/><Relationship Id="rId14" Type="http://schemas.openxmlformats.org/officeDocument/2006/relationships/slide" Target="slide27.xml"/><Relationship Id="rId15" Type="http://schemas.openxmlformats.org/officeDocument/2006/relationships/slide" Target="slide29.xml"/><Relationship Id="rId16" Type="http://schemas.openxmlformats.org/officeDocument/2006/relationships/slide" Target="slide31.xml"/><Relationship Id="rId17" Type="http://schemas.openxmlformats.org/officeDocument/2006/relationships/slide" Target="slide33.xml"/><Relationship Id="rId18" Type="http://schemas.openxmlformats.org/officeDocument/2006/relationships/slide" Target="slide35.xml"/><Relationship Id="rId19" Type="http://schemas.openxmlformats.org/officeDocument/2006/relationships/slide" Target="slide37.xml"/><Relationship Id="rId20" Type="http://schemas.openxmlformats.org/officeDocument/2006/relationships/slide" Target="slide39.xml"/><Relationship Id="rId21" Type="http://schemas.openxmlformats.org/officeDocument/2006/relationships/slide" Target="slide41.xml"/><Relationship Id="rId22" Type="http://schemas.openxmlformats.org/officeDocument/2006/relationships/slide" Target="slide43.xml"/><Relationship Id="rId23" Type="http://schemas.openxmlformats.org/officeDocument/2006/relationships/slide" Target="slide45.xml"/><Relationship Id="rId24" Type="http://schemas.openxmlformats.org/officeDocument/2006/relationships/slide" Target="slide47.xml"/><Relationship Id="rId25" Type="http://schemas.openxmlformats.org/officeDocument/2006/relationships/slide" Target="slide49.xml"/><Relationship Id="rId26" Type="http://schemas.openxmlformats.org/officeDocument/2006/relationships/slide" Target="slide5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.xml"/><Relationship Id="rId3" Type="http://schemas.openxmlformats.org/officeDocument/2006/relationships/slide" Target="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6.xml"/><Relationship Id="rId3" Type="http://schemas.openxmlformats.org/officeDocument/2006/relationships/slide" Target="slide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8.xml"/><Relationship Id="rId3" Type="http://schemas.openxmlformats.org/officeDocument/2006/relationships/slide" Target="slide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Relationship Id="rId3" Type="http://schemas.openxmlformats.org/officeDocument/2006/relationships/slide" Target="slide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2.xml"/><Relationship Id="rId3" Type="http://schemas.openxmlformats.org/officeDocument/2006/relationships/slide" Target="slide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4.xml"/><Relationship Id="rId3" Type="http://schemas.openxmlformats.org/officeDocument/2006/relationships/slide" Target="slide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6.xml"/><Relationship Id="rId3" Type="http://schemas.openxmlformats.org/officeDocument/2006/relationships/slide" Target="slide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8.xml"/><Relationship Id="rId3" Type="http://schemas.openxmlformats.org/officeDocument/2006/relationships/slide" Target="slide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0.xml"/><Relationship Id="rId3" Type="http://schemas.openxmlformats.org/officeDocument/2006/relationships/slide" Target="slide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2.xml"/><Relationship Id="rId3" Type="http://schemas.openxmlformats.org/officeDocument/2006/relationships/slide" Target="slide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4.xml"/><Relationship Id="rId3" Type="http://schemas.openxmlformats.org/officeDocument/2006/relationships/slide" Target="slide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6.xml"/><Relationship Id="rId3" Type="http://schemas.openxmlformats.org/officeDocument/2006/relationships/slide" Target="slide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8.xml"/><Relationship Id="rId3" Type="http://schemas.openxmlformats.org/officeDocument/2006/relationships/slide" Target="slide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0.xml"/><Relationship Id="rId3" Type="http://schemas.openxmlformats.org/officeDocument/2006/relationships/slide" Target="slide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2.xml"/><Relationship Id="rId3" Type="http://schemas.openxmlformats.org/officeDocument/2006/relationships/slide" Target="slide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4.xml"/><Relationship Id="rId3" Type="http://schemas.openxmlformats.org/officeDocument/2006/relationships/slide" Target="slide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6.xml"/><Relationship Id="rId3" Type="http://schemas.openxmlformats.org/officeDocument/2006/relationships/slide" Target="slide2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8.xml"/><Relationship Id="rId3" Type="http://schemas.openxmlformats.org/officeDocument/2006/relationships/slide" Target="slide2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0.xml"/><Relationship Id="rId3" Type="http://schemas.openxmlformats.org/officeDocument/2006/relationships/slide" Target="slide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2.xml"/><Relationship Id="rId3" Type="http://schemas.openxmlformats.org/officeDocument/2006/relationships/slide" Target="slide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4.xml"/><Relationship Id="rId3" Type="http://schemas.openxmlformats.org/officeDocument/2006/relationships/slide" Target="slide2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6.xml"/><Relationship Id="rId3" Type="http://schemas.openxmlformats.org/officeDocument/2006/relationships/slide" Target="slide2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8.xml"/><Relationship Id="rId3" Type="http://schemas.openxmlformats.org/officeDocument/2006/relationships/slide" Target="slide2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0.xml"/><Relationship Id="rId3" Type="http://schemas.openxmlformats.org/officeDocument/2006/relationships/slide" Target="slide2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2.xml"/><Relationship Id="rId3" Type="http://schemas.openxmlformats.org/officeDocument/2006/relationships/slide" Target="slide2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77440"/>
            <a:ext cx="11274552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5400" b="1">
                <a:solidFill>
                  <a:srgbClr val="FF2BD6"/>
                </a:solidFill>
                <a:latin typeface="Arial"/>
              </a:rPr>
              <a:t>EOA 4100 Jeopardy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474720"/>
            <a:ext cx="11274552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0">
                <a:solidFill>
                  <a:srgbClr val="FFFFFF"/>
                </a:solidFill>
                <a:latin typeface="Arial"/>
              </a:rPr>
              <a:t>Prohibited Military Discrimination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03504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A855F7"/>
                </a:solidFill>
                <a:latin typeface="Arial"/>
              </a:rPr>
              <a:t>BellexFire EOA Study Site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74320" y="137160"/>
            <a:ext cx="116128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EOA 4100: Prohibited Military Discrimination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Protected Bases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57246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Classifications and Rules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48732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How It Manifests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40219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Prevention Strategies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31705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Apply the Basis</a:t>
            </a:r>
          </a:p>
        </p:txBody>
      </p:sp>
      <p:sp>
        <p:nvSpPr>
          <p:cNvPr id="8" name="Rectangle 7">
            <a:hlinkClick action="ppaction://hlinksldjump" r:id="rId2"/>
          </p:cNvPr>
          <p:cNvSpPr/>
          <p:nvPr/>
        </p:nvSpPr>
        <p:spPr>
          <a:xfrm>
            <a:off x="411480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9" name="Rectangle 8">
            <a:hlinkClick action="ppaction://hlinksldjump" r:id="rId3"/>
          </p:cNvPr>
          <p:cNvSpPr/>
          <p:nvPr/>
        </p:nvSpPr>
        <p:spPr>
          <a:xfrm>
            <a:off x="411480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10" name="Rectangle 9">
            <a:hlinkClick action="ppaction://hlinksldjump" r:id="rId4"/>
          </p:cNvPr>
          <p:cNvSpPr/>
          <p:nvPr/>
        </p:nvSpPr>
        <p:spPr>
          <a:xfrm>
            <a:off x="411480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11" name="Rectangle 10">
            <a:hlinkClick action="ppaction://hlinksldjump" r:id="rId5"/>
          </p:cNvPr>
          <p:cNvSpPr/>
          <p:nvPr/>
        </p:nvSpPr>
        <p:spPr>
          <a:xfrm>
            <a:off x="411480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12" name="Rectangle 11">
            <a:hlinkClick action="ppaction://hlinksldjump" r:id="rId6"/>
          </p:cNvPr>
          <p:cNvSpPr/>
          <p:nvPr/>
        </p:nvSpPr>
        <p:spPr>
          <a:xfrm>
            <a:off x="411480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13" name="Rectangle 12">
            <a:hlinkClick action="ppaction://hlinksldjump" r:id="rId7"/>
          </p:cNvPr>
          <p:cNvSpPr/>
          <p:nvPr/>
        </p:nvSpPr>
        <p:spPr>
          <a:xfrm>
            <a:off x="2702966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14" name="Rectangle 13">
            <a:hlinkClick action="ppaction://hlinksldjump" r:id="rId8"/>
          </p:cNvPr>
          <p:cNvSpPr/>
          <p:nvPr/>
        </p:nvSpPr>
        <p:spPr>
          <a:xfrm>
            <a:off x="2702966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15" name="Rectangle 14">
            <a:hlinkClick action="ppaction://hlinksldjump" r:id="rId9"/>
          </p:cNvPr>
          <p:cNvSpPr/>
          <p:nvPr/>
        </p:nvSpPr>
        <p:spPr>
          <a:xfrm>
            <a:off x="2702966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16" name="Rectangle 15">
            <a:hlinkClick action="ppaction://hlinksldjump" r:id="rId10"/>
          </p:cNvPr>
          <p:cNvSpPr/>
          <p:nvPr/>
        </p:nvSpPr>
        <p:spPr>
          <a:xfrm>
            <a:off x="2702966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17" name="Rectangle 16">
            <a:hlinkClick action="ppaction://hlinksldjump" r:id="rId11"/>
          </p:cNvPr>
          <p:cNvSpPr/>
          <p:nvPr/>
        </p:nvSpPr>
        <p:spPr>
          <a:xfrm>
            <a:off x="2702966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18" name="Rectangle 17">
            <a:hlinkClick action="ppaction://hlinksldjump" r:id="rId12"/>
          </p:cNvPr>
          <p:cNvSpPr/>
          <p:nvPr/>
        </p:nvSpPr>
        <p:spPr>
          <a:xfrm>
            <a:off x="4994452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19" name="Rectangle 18">
            <a:hlinkClick action="ppaction://hlinksldjump" r:id="rId13"/>
          </p:cNvPr>
          <p:cNvSpPr/>
          <p:nvPr/>
        </p:nvSpPr>
        <p:spPr>
          <a:xfrm>
            <a:off x="4994452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20" name="Rectangle 19">
            <a:hlinkClick action="ppaction://hlinksldjump" r:id="rId14"/>
          </p:cNvPr>
          <p:cNvSpPr/>
          <p:nvPr/>
        </p:nvSpPr>
        <p:spPr>
          <a:xfrm>
            <a:off x="4994452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21" name="Rectangle 20">
            <a:hlinkClick action="ppaction://hlinksldjump" r:id="rId15"/>
          </p:cNvPr>
          <p:cNvSpPr/>
          <p:nvPr/>
        </p:nvSpPr>
        <p:spPr>
          <a:xfrm>
            <a:off x="4994452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22" name="Rectangle 21">
            <a:hlinkClick action="ppaction://hlinksldjump" r:id="rId16"/>
          </p:cNvPr>
          <p:cNvSpPr/>
          <p:nvPr/>
        </p:nvSpPr>
        <p:spPr>
          <a:xfrm>
            <a:off x="4994452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23" name="Rectangle 22">
            <a:hlinkClick action="ppaction://hlinksldjump" r:id="rId17"/>
          </p:cNvPr>
          <p:cNvSpPr/>
          <p:nvPr/>
        </p:nvSpPr>
        <p:spPr>
          <a:xfrm>
            <a:off x="7285939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24" name="Rectangle 23">
            <a:hlinkClick action="ppaction://hlinksldjump" r:id="rId18"/>
          </p:cNvPr>
          <p:cNvSpPr/>
          <p:nvPr/>
        </p:nvSpPr>
        <p:spPr>
          <a:xfrm>
            <a:off x="7285939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25" name="Rectangle 24">
            <a:hlinkClick action="ppaction://hlinksldjump" r:id="rId19"/>
          </p:cNvPr>
          <p:cNvSpPr/>
          <p:nvPr/>
        </p:nvSpPr>
        <p:spPr>
          <a:xfrm>
            <a:off x="7285939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26" name="Rectangle 25">
            <a:hlinkClick action="ppaction://hlinksldjump" r:id="rId20"/>
          </p:cNvPr>
          <p:cNvSpPr/>
          <p:nvPr/>
        </p:nvSpPr>
        <p:spPr>
          <a:xfrm>
            <a:off x="7285939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27" name="Rectangle 26">
            <a:hlinkClick action="ppaction://hlinksldjump" r:id="rId21"/>
          </p:cNvPr>
          <p:cNvSpPr/>
          <p:nvPr/>
        </p:nvSpPr>
        <p:spPr>
          <a:xfrm>
            <a:off x="7285939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28" name="Rectangle 27">
            <a:hlinkClick action="ppaction://hlinksldjump" r:id="rId22"/>
          </p:cNvPr>
          <p:cNvSpPr/>
          <p:nvPr/>
        </p:nvSpPr>
        <p:spPr>
          <a:xfrm>
            <a:off x="9577425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29" name="Rectangle 28">
            <a:hlinkClick action="ppaction://hlinksldjump" r:id="rId23"/>
          </p:cNvPr>
          <p:cNvSpPr/>
          <p:nvPr/>
        </p:nvSpPr>
        <p:spPr>
          <a:xfrm>
            <a:off x="9577425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30" name="Rectangle 29">
            <a:hlinkClick action="ppaction://hlinksldjump" r:id="rId24"/>
          </p:cNvPr>
          <p:cNvSpPr/>
          <p:nvPr/>
        </p:nvSpPr>
        <p:spPr>
          <a:xfrm>
            <a:off x="9577425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31" name="Rectangle 30">
            <a:hlinkClick action="ppaction://hlinksldjump" r:id="rId25"/>
          </p:cNvPr>
          <p:cNvSpPr/>
          <p:nvPr/>
        </p:nvSpPr>
        <p:spPr>
          <a:xfrm>
            <a:off x="9577425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32" name="Rectangle 31">
            <a:hlinkClick action="ppaction://hlinksldjump" r:id="rId26"/>
          </p:cNvPr>
          <p:cNvSpPr/>
          <p:nvPr/>
        </p:nvSpPr>
        <p:spPr>
          <a:xfrm>
            <a:off x="9577425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Protected Bases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Race, color, national origin, religion, sex including pregnancy, and this sixth protected basis.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Protected Bases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sexual orientation?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Protected Bases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This basis refers to a person's skin tone or complexion and can occur between persons of the same race.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Protected Bases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color?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Protected Bases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An individual's or ancestor's place of origin, or having the physical, cultural, or linguistic characteristics of a national group.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Protected Bases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national origin?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Protected Bases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A personal or institutionalized system of attitudes and moral or ethical beliefs held with ardor and faith.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Protected Bases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religion?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Protected Bases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biological distinction between males and females, explicitly including pregnancy.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Protected Bases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sex?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Classifications and Rules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right of all Service members to serve, advance, and be evaluated based only on individual merit, fitness, capability, and performance.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Classifications and Rules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Military Equal Opportunity (MEO)?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Classifications and Rules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Per the 2024 OMB update, this group moved out of the White category into its own category.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Classifications and Rules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Middle Eastern or North African (MENA)?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Classifications and Rules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Per the OMB update, this group was added as a race/ethnic category.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Classifications and Rules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Hispanic or Latino?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Classifications and Rules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Age 40 plus, disability, Equal Pay Act, genetic information, harassment, and retaliation protect only this workforce.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Classifications and Rules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civilian employees?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Classifications and Rules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Discrimination including disparate treatment on a protected basis, not authorized by law, that detracts from military readiness.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Classifications and Rules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prohibited discrimination?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How It Manifests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Treating someone unfavorably because of hair texture, skin color, or facial features associated with race.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How It Manifests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race discrimination?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How It Manifests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Treating people unfavorably because of ethnicity or accent, even if they are not actually of that background.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How It Manifests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national origin discrimination?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How It Manifests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Discrimination because of sexual orientation legally counts as discrimination because of this.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How It Manifests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sex?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How It Manifests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law protects traditional religions plus others with sincerely held religious, ethical, or these beliefs.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How It Manifests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moral beliefs?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How It Manifests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Unfavorable treatment because someone is married to or associated with a person of a certain color or religion.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How It Manifests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association-based discrimination?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Prevention Strategies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Before, immediately after an incident, and long term: the three timeframes for organizational strategies.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Prevention Strategies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primary, secondary, and tertiary?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Prevention Strategies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Reviewing policies to ensure they are clearly written, aligned to directives, publicized, and accessible is this strategy phase.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Prevention Strategies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primary?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Prevention Strategies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Every personnel decision founded exclusively on demonstrated fitness, capabilities, and performance describes this mandate.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Prevention Strategies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the meritocratic mandate (merit-based processes)?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Prevention Strategies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Marking performance evaluations for substantiated complaints falls under this secondary strategy.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Prevention Strategies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accountability?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Prevention Strategies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Defense Organizational Climate Survey and Defense Organizational Climate Pulse, analyzed in the tertiary phase.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Prevention Strategies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the DEOCS and DCOP?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Apply the Basis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Denying a fully qualified sergeant a promotion because she is pregnant targets this basis.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Apply the Basis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sex (including pregnancy)?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Apply the Basis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Mocking a member's accent and assuming they are foreign-born targets this basis.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Apply the Basis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national origin?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Apply the Basis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Treating a light-skinned and dark-skinned member of the same race differently is this type of discrimination.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Apply the Basis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color discrimination?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Apply the Basis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Excluding a member from an assignment because he is perceived to be gay targets this basis, actual or perceived.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Apply the Basis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sexual orientation?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Apply the Basis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Denying schooling because a member observes a non-Christian faith targets this basis.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Apply the Basis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religion?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