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4.xml"/><Relationship Id="rId3" Type="http://schemas.openxmlformats.org/officeDocument/2006/relationships/slide" Target="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6.xml"/><Relationship Id="rId3" Type="http://schemas.openxmlformats.org/officeDocument/2006/relationships/slide" Target="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8.xml"/><Relationship Id="rId3" Type="http://schemas.openxmlformats.org/officeDocument/2006/relationships/slide" Target="slide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0.xml"/><Relationship Id="rId3" Type="http://schemas.openxmlformats.org/officeDocument/2006/relationships/slide" Target="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2.xml"/><Relationship Id="rId3" Type="http://schemas.openxmlformats.org/officeDocument/2006/relationships/slide" Target="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4.xml"/><Relationship Id="rId3" Type="http://schemas.openxmlformats.org/officeDocument/2006/relationships/slide" Target="slide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6.xml"/><Relationship Id="rId3" Type="http://schemas.openxmlformats.org/officeDocument/2006/relationships/slide" Target="slide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8.xml"/><Relationship Id="rId3" Type="http://schemas.openxmlformats.org/officeDocument/2006/relationships/slide" Target="slide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0.xml"/><Relationship Id="rId3" Type="http://schemas.openxmlformats.org/officeDocument/2006/relationships/slide" Target="slide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2.xml"/><Relationship Id="rId3" Type="http://schemas.openxmlformats.org/officeDocument/2006/relationships/slide" Target="slide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4.xml"/><Relationship Id="rId3" Type="http://schemas.openxmlformats.org/officeDocument/2006/relationships/slide" Target="slide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Relationship Id="rId3" Type="http://schemas.openxmlformats.org/officeDocument/2006/relationships/slide" Target="slide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Relationship Id="rId3" Type="http://schemas.openxmlformats.org/officeDocument/2006/relationships/slide" Target="slide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0.xml"/><Relationship Id="rId3" Type="http://schemas.openxmlformats.org/officeDocument/2006/relationships/slide" Target="slide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2.xml"/><Relationship Id="rId3" Type="http://schemas.openxmlformats.org/officeDocument/2006/relationships/slide" Target="slide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4.xml"/><Relationship Id="rId3" Type="http://schemas.openxmlformats.org/officeDocument/2006/relationships/slide" Target="slide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6.xml"/><Relationship Id="rId3" Type="http://schemas.openxmlformats.org/officeDocument/2006/relationships/slide" Target="slide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8.xml"/><Relationship Id="rId3" Type="http://schemas.openxmlformats.org/officeDocument/2006/relationships/slide" Target="slide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0.xml"/><Relationship Id="rId3" Type="http://schemas.openxmlformats.org/officeDocument/2006/relationships/slide" Target="slide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2.xml"/><Relationship Id="rId3" Type="http://schemas.openxmlformats.org/officeDocument/2006/relationships/slide" Target="slide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77440"/>
            <a:ext cx="112745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F2BD6"/>
                </a:solidFill>
                <a:latin typeface="Arial"/>
              </a:rPr>
              <a:t>EOA 5100 Jeopardy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474720"/>
            <a:ext cx="1127455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0">
                <a:solidFill>
                  <a:srgbClr val="FFFFFF"/>
                </a:solidFill>
                <a:latin typeface="Arial"/>
              </a:rPr>
              <a:t>Conflict Management and Resolution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A855F7"/>
                </a:solidFill>
                <a:latin typeface="Arial"/>
              </a:rPr>
              <a:t>BellexFire EOA Study Site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37160"/>
            <a:ext cx="11612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EOA 5100: Conflict Management and Resolution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Cause and Effect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7246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The Five Styles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8732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Approaches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40219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The Facilitator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31705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The Process</a:t>
            </a:r>
          </a:p>
        </p:txBody>
      </p:sp>
      <p:sp>
        <p:nvSpPr>
          <p:cNvPr id="8" name="Rectangle 7">
            <a:hlinkClick action="ppaction://hlinksldjump" r:id="rId2"/>
          </p:cNvPr>
          <p:cNvSpPr/>
          <p:nvPr/>
        </p:nvSpPr>
        <p:spPr>
          <a:xfrm>
            <a:off x="411480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9" name="Rectangle 8">
            <a:hlinkClick action="ppaction://hlinksldjump" r:id="rId3"/>
          </p:cNvPr>
          <p:cNvSpPr/>
          <p:nvPr/>
        </p:nvSpPr>
        <p:spPr>
          <a:xfrm>
            <a:off x="411480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0" name="Rectangle 9">
            <a:hlinkClick action="ppaction://hlinksldjump" r:id="rId4"/>
          </p:cNvPr>
          <p:cNvSpPr/>
          <p:nvPr/>
        </p:nvSpPr>
        <p:spPr>
          <a:xfrm>
            <a:off x="411480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1" name="Rectangle 10">
            <a:hlinkClick action="ppaction://hlinksldjump" r:id="rId5"/>
          </p:cNvPr>
          <p:cNvSpPr/>
          <p:nvPr/>
        </p:nvSpPr>
        <p:spPr>
          <a:xfrm>
            <a:off x="411480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2" name="Rectangle 11">
            <a:hlinkClick action="ppaction://hlinksldjump" r:id="rId6"/>
          </p:cNvPr>
          <p:cNvSpPr/>
          <p:nvPr/>
        </p:nvSpPr>
        <p:spPr>
          <a:xfrm>
            <a:off x="411480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3" name="Rectangle 12">
            <a:hlinkClick action="ppaction://hlinksldjump" r:id="rId7"/>
          </p:cNvPr>
          <p:cNvSpPr/>
          <p:nvPr/>
        </p:nvSpPr>
        <p:spPr>
          <a:xfrm>
            <a:off x="2702966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4" name="Rectangle 13">
            <a:hlinkClick action="ppaction://hlinksldjump" r:id="rId8"/>
          </p:cNvPr>
          <p:cNvSpPr/>
          <p:nvPr/>
        </p:nvSpPr>
        <p:spPr>
          <a:xfrm>
            <a:off x="2702966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5" name="Rectangle 14">
            <a:hlinkClick action="ppaction://hlinksldjump" r:id="rId9"/>
          </p:cNvPr>
          <p:cNvSpPr/>
          <p:nvPr/>
        </p:nvSpPr>
        <p:spPr>
          <a:xfrm>
            <a:off x="2702966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6" name="Rectangle 15">
            <a:hlinkClick action="ppaction://hlinksldjump" r:id="rId10"/>
          </p:cNvPr>
          <p:cNvSpPr/>
          <p:nvPr/>
        </p:nvSpPr>
        <p:spPr>
          <a:xfrm>
            <a:off x="2702966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7" name="Rectangle 16">
            <a:hlinkClick action="ppaction://hlinksldjump" r:id="rId11"/>
          </p:cNvPr>
          <p:cNvSpPr/>
          <p:nvPr/>
        </p:nvSpPr>
        <p:spPr>
          <a:xfrm>
            <a:off x="2702966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8" name="Rectangle 17">
            <a:hlinkClick action="ppaction://hlinksldjump" r:id="rId12"/>
          </p:cNvPr>
          <p:cNvSpPr/>
          <p:nvPr/>
        </p:nvSpPr>
        <p:spPr>
          <a:xfrm>
            <a:off x="4994452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9" name="Rectangle 18">
            <a:hlinkClick action="ppaction://hlinksldjump" r:id="rId13"/>
          </p:cNvPr>
          <p:cNvSpPr/>
          <p:nvPr/>
        </p:nvSpPr>
        <p:spPr>
          <a:xfrm>
            <a:off x="4994452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0" name="Rectangle 19">
            <a:hlinkClick action="ppaction://hlinksldjump" r:id="rId14"/>
          </p:cNvPr>
          <p:cNvSpPr/>
          <p:nvPr/>
        </p:nvSpPr>
        <p:spPr>
          <a:xfrm>
            <a:off x="4994452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1" name="Rectangle 20">
            <a:hlinkClick action="ppaction://hlinksldjump" r:id="rId15"/>
          </p:cNvPr>
          <p:cNvSpPr/>
          <p:nvPr/>
        </p:nvSpPr>
        <p:spPr>
          <a:xfrm>
            <a:off x="4994452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2" name="Rectangle 21">
            <a:hlinkClick action="ppaction://hlinksldjump" r:id="rId16"/>
          </p:cNvPr>
          <p:cNvSpPr/>
          <p:nvPr/>
        </p:nvSpPr>
        <p:spPr>
          <a:xfrm>
            <a:off x="4994452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3" name="Rectangle 22">
            <a:hlinkClick action="ppaction://hlinksldjump" r:id="rId17"/>
          </p:cNvPr>
          <p:cNvSpPr/>
          <p:nvPr/>
        </p:nvSpPr>
        <p:spPr>
          <a:xfrm>
            <a:off x="7285939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4" name="Rectangle 23">
            <a:hlinkClick action="ppaction://hlinksldjump" r:id="rId18"/>
          </p:cNvPr>
          <p:cNvSpPr/>
          <p:nvPr/>
        </p:nvSpPr>
        <p:spPr>
          <a:xfrm>
            <a:off x="7285939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5" name="Rectangle 24">
            <a:hlinkClick action="ppaction://hlinksldjump" r:id="rId19"/>
          </p:cNvPr>
          <p:cNvSpPr/>
          <p:nvPr/>
        </p:nvSpPr>
        <p:spPr>
          <a:xfrm>
            <a:off x="7285939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6" name="Rectangle 25">
            <a:hlinkClick action="ppaction://hlinksldjump" r:id="rId20"/>
          </p:cNvPr>
          <p:cNvSpPr/>
          <p:nvPr/>
        </p:nvSpPr>
        <p:spPr>
          <a:xfrm>
            <a:off x="7285939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7" name="Rectangle 26">
            <a:hlinkClick action="ppaction://hlinksldjump" r:id="rId21"/>
          </p:cNvPr>
          <p:cNvSpPr/>
          <p:nvPr/>
        </p:nvSpPr>
        <p:spPr>
          <a:xfrm>
            <a:off x="7285939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8" name="Rectangle 27">
            <a:hlinkClick action="ppaction://hlinksldjump" r:id="rId22"/>
          </p:cNvPr>
          <p:cNvSpPr/>
          <p:nvPr/>
        </p:nvSpPr>
        <p:spPr>
          <a:xfrm>
            <a:off x="9577425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9" name="Rectangle 28">
            <a:hlinkClick action="ppaction://hlinksldjump" r:id="rId23"/>
          </p:cNvPr>
          <p:cNvSpPr/>
          <p:nvPr/>
        </p:nvSpPr>
        <p:spPr>
          <a:xfrm>
            <a:off x="9577425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30" name="Rectangle 29">
            <a:hlinkClick action="ppaction://hlinksldjump" r:id="rId24"/>
          </p:cNvPr>
          <p:cNvSpPr/>
          <p:nvPr/>
        </p:nvSpPr>
        <p:spPr>
          <a:xfrm>
            <a:off x="9577425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31" name="Rectangle 30">
            <a:hlinkClick action="ppaction://hlinksldjump" r:id="rId25"/>
          </p:cNvPr>
          <p:cNvSpPr/>
          <p:nvPr/>
        </p:nvSpPr>
        <p:spPr>
          <a:xfrm>
            <a:off x="9577425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32" name="Rectangle 31">
            <a:hlinkClick action="ppaction://hlinksldjump" r:id="rId26"/>
          </p:cNvPr>
          <p:cNvSpPr/>
          <p:nvPr/>
        </p:nvSpPr>
        <p:spPr>
          <a:xfrm>
            <a:off x="9577425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Cause and Effect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three ways Mayer says conflict operates: perception, feeling, and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Cause and Effect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action?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Cause and Effect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Breakdowns in this are a frequent cause of conflict, driven by differing roles and assumptions.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Cause and Effect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communication?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Cause and Effect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Conflicts touching these deeply held beliefs escalate because compromise feels like compromising integrity.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Cause and Effect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values?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Cause and Effect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Decision-making processes, timelines, and access to resources fall under this cause of conflict.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Cause and Effect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structure?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Cause and Effect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Enhanced creativity and group cohesiveness are examples of these often-forgotten effects of conflict.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Cause and Effect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positive effects?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Five Styles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Thomas-Kilmann style that withdraws because the issue is not worth the cost.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Five Styles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avoiding?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Five Styles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Peace at all costs surface harmony marks this Lose/Win style.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Five Styles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accommodating?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Five Styles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Authority, position, or majority rule settles conflict in this Win/Lose style.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Five Styles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competing?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Five Styles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Each side gives to meet midway in this style, useful for temporary solutions.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Five Styles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compromising?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Five Styles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Win/Win style emphasizing the group solution and everyone's expertise.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Five Styles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collaborating?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Approaches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Rank, authority, and the ability to punish drive this approach.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Approaches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power-based?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Approaches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Rules, laws, and procedures drive this approach.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Approaches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rights-based?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Approaches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Flattery and guilt that hide self-serving motives mark this approach.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Approaches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manipulation-based?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Approaches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External standards of fairness or justice drive this approach.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Approaches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principle-based?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Approaches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approach most effective for long-term resolution, focused on each side's needs.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Approaches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interest-based?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Facilitator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What I hear you saying is... models this listening skill.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Facilitator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paraphrasing?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Facilitator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When parties fish for the facilitator's opinion, the facilitator maintains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Facilitator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neutrality?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Facilitator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 fictional narrative by definition, one of the terms facilitators avoid.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Facilitator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story?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Facilitator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failure to make progress toward resolution.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Facilitator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impasse?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Facilitator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Asking each party to argue the other's perspective is this impasse technique.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Facilitator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role reversal?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Process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A in APIE.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Process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assess?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Process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APIE step that translates needs into measurable goals.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Process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plan?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Process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APIE step that monitors the response to the implemented plan.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Process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evaluate?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Process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CMR model requires this kind of location, never a public area.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Process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neutral?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Process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In CMR closing, resolution may not be reached, but the facilitator always does this afterward with the parties.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Process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follow up?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