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7.xml"/><Relationship Id="rId5" Type="http://schemas.openxmlformats.org/officeDocument/2006/relationships/slide" Target="slide9.xml"/><Relationship Id="rId6" Type="http://schemas.openxmlformats.org/officeDocument/2006/relationships/slide" Target="slide11.xml"/><Relationship Id="rId7" Type="http://schemas.openxmlformats.org/officeDocument/2006/relationships/slide" Target="slide13.xml"/><Relationship Id="rId8" Type="http://schemas.openxmlformats.org/officeDocument/2006/relationships/slide" Target="slide15.xml"/><Relationship Id="rId9" Type="http://schemas.openxmlformats.org/officeDocument/2006/relationships/slide" Target="slide17.xml"/><Relationship Id="rId10" Type="http://schemas.openxmlformats.org/officeDocument/2006/relationships/slide" Target="slide19.xml"/><Relationship Id="rId11" Type="http://schemas.openxmlformats.org/officeDocument/2006/relationships/slide" Target="slide21.xml"/><Relationship Id="rId12" Type="http://schemas.openxmlformats.org/officeDocument/2006/relationships/slide" Target="slide23.xml"/><Relationship Id="rId13" Type="http://schemas.openxmlformats.org/officeDocument/2006/relationships/slide" Target="slide25.xml"/><Relationship Id="rId14" Type="http://schemas.openxmlformats.org/officeDocument/2006/relationships/slide" Target="slide27.xml"/><Relationship Id="rId15" Type="http://schemas.openxmlformats.org/officeDocument/2006/relationships/slide" Target="slide29.xml"/><Relationship Id="rId16" Type="http://schemas.openxmlformats.org/officeDocument/2006/relationships/slide" Target="slide31.xml"/><Relationship Id="rId17" Type="http://schemas.openxmlformats.org/officeDocument/2006/relationships/slide" Target="slide33.xml"/><Relationship Id="rId18" Type="http://schemas.openxmlformats.org/officeDocument/2006/relationships/slide" Target="slide35.xml"/><Relationship Id="rId19" Type="http://schemas.openxmlformats.org/officeDocument/2006/relationships/slide" Target="slide37.xml"/><Relationship Id="rId20" Type="http://schemas.openxmlformats.org/officeDocument/2006/relationships/slide" Target="slide39.xml"/><Relationship Id="rId21" Type="http://schemas.openxmlformats.org/officeDocument/2006/relationships/slide" Target="slide41.xml"/><Relationship Id="rId22" Type="http://schemas.openxmlformats.org/officeDocument/2006/relationships/slide" Target="slide43.xml"/><Relationship Id="rId23" Type="http://schemas.openxmlformats.org/officeDocument/2006/relationships/slide" Target="slide45.xml"/><Relationship Id="rId24" Type="http://schemas.openxmlformats.org/officeDocument/2006/relationships/slide" Target="slide47.xml"/><Relationship Id="rId25" Type="http://schemas.openxmlformats.org/officeDocument/2006/relationships/slide" Target="slide49.xml"/><Relationship Id="rId26" Type="http://schemas.openxmlformats.org/officeDocument/2006/relationships/slide" Target="slide5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.xml"/><Relationship Id="rId3" Type="http://schemas.openxmlformats.org/officeDocument/2006/relationships/slide" Target="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6.xml"/><Relationship Id="rId3" Type="http://schemas.openxmlformats.org/officeDocument/2006/relationships/slide" Target="slide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8.xml"/><Relationship Id="rId3" Type="http://schemas.openxmlformats.org/officeDocument/2006/relationships/slide" Target="slide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0.xml"/><Relationship Id="rId3" Type="http://schemas.openxmlformats.org/officeDocument/2006/relationships/slide" Target="slide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2.xml"/><Relationship Id="rId3" Type="http://schemas.openxmlformats.org/officeDocument/2006/relationships/slide" Target="slide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4.xml"/><Relationship Id="rId3" Type="http://schemas.openxmlformats.org/officeDocument/2006/relationships/slide" Target="slide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6.xml"/><Relationship Id="rId3" Type="http://schemas.openxmlformats.org/officeDocument/2006/relationships/slide" Target="slide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8.xml"/><Relationship Id="rId3" Type="http://schemas.openxmlformats.org/officeDocument/2006/relationships/slide" Target="slide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0.xml"/><Relationship Id="rId3" Type="http://schemas.openxmlformats.org/officeDocument/2006/relationships/slide" Target="slide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2.xml"/><Relationship Id="rId3" Type="http://schemas.openxmlformats.org/officeDocument/2006/relationships/slide" Target="slide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4.xml"/><Relationship Id="rId3" Type="http://schemas.openxmlformats.org/officeDocument/2006/relationships/slide" Target="slide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6.xml"/><Relationship Id="rId3" Type="http://schemas.openxmlformats.org/officeDocument/2006/relationships/slide" Target="slide2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8.xml"/><Relationship Id="rId3" Type="http://schemas.openxmlformats.org/officeDocument/2006/relationships/slide" Target="slide2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0.xml"/><Relationship Id="rId3" Type="http://schemas.openxmlformats.org/officeDocument/2006/relationships/slide" Target="slide2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2.xml"/><Relationship Id="rId3" Type="http://schemas.openxmlformats.org/officeDocument/2006/relationships/slide" Target="slide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4.xml"/><Relationship Id="rId3" Type="http://schemas.openxmlformats.org/officeDocument/2006/relationships/slide" Target="slide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6.xml"/><Relationship Id="rId3" Type="http://schemas.openxmlformats.org/officeDocument/2006/relationships/slide" Target="slide2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8.xml"/><Relationship Id="rId3" Type="http://schemas.openxmlformats.org/officeDocument/2006/relationships/slide" Target="slide2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0.xml"/><Relationship Id="rId3" Type="http://schemas.openxmlformats.org/officeDocument/2006/relationships/slide" Target="slide2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2.xml"/><Relationship Id="rId3" Type="http://schemas.openxmlformats.org/officeDocument/2006/relationships/slide" Target="slide2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4.xml"/><Relationship Id="rId3" Type="http://schemas.openxmlformats.org/officeDocument/2006/relationships/slide" Target="slide2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6.xml"/><Relationship Id="rId3" Type="http://schemas.openxmlformats.org/officeDocument/2006/relationships/slide" Target="slide2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8.xml"/><Relationship Id="rId3" Type="http://schemas.openxmlformats.org/officeDocument/2006/relationships/slide" Target="slide2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0.xml"/><Relationship Id="rId3" Type="http://schemas.openxmlformats.org/officeDocument/2006/relationships/slide" Target="slide2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2.xml"/><Relationship Id="rId3" Type="http://schemas.openxmlformats.org/officeDocument/2006/relationships/slide" Target="slide2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77440"/>
            <a:ext cx="11274552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5400" b="1">
                <a:solidFill>
                  <a:srgbClr val="FF2BD6"/>
                </a:solidFill>
                <a:latin typeface="Arial"/>
              </a:rPr>
              <a:t>EOA 6000 Jeopardy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474720"/>
            <a:ext cx="11274552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0">
                <a:solidFill>
                  <a:srgbClr val="FFFFFF"/>
                </a:solidFill>
                <a:latin typeface="Arial"/>
              </a:rPr>
              <a:t>Analyzing Records and Reports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03504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A855F7"/>
                </a:solidFill>
                <a:latin typeface="Arial"/>
              </a:rPr>
              <a:t>BellexFire EOA Study Site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74320" y="137160"/>
            <a:ext cx="116128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EOA 6000: Analyzing Records and Reports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Two Kinds of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57246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Why We Collect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48732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Crunching 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40219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The Report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31705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Rules of the Craft</a:t>
            </a:r>
          </a:p>
        </p:txBody>
      </p:sp>
      <p:sp>
        <p:nvSpPr>
          <p:cNvPr id="8" name="Rectangle 7">
            <a:hlinkClick action="ppaction://hlinksldjump" r:id="rId2"/>
          </p:cNvPr>
          <p:cNvSpPr/>
          <p:nvPr/>
        </p:nvSpPr>
        <p:spPr>
          <a:xfrm>
            <a:off x="411480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9" name="Rectangle 8">
            <a:hlinkClick action="ppaction://hlinksldjump" r:id="rId3"/>
          </p:cNvPr>
          <p:cNvSpPr/>
          <p:nvPr/>
        </p:nvSpPr>
        <p:spPr>
          <a:xfrm>
            <a:off x="411480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10" name="Rectangle 9">
            <a:hlinkClick action="ppaction://hlinksldjump" r:id="rId4"/>
          </p:cNvPr>
          <p:cNvSpPr/>
          <p:nvPr/>
        </p:nvSpPr>
        <p:spPr>
          <a:xfrm>
            <a:off x="411480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11" name="Rectangle 10">
            <a:hlinkClick action="ppaction://hlinksldjump" r:id="rId5"/>
          </p:cNvPr>
          <p:cNvSpPr/>
          <p:nvPr/>
        </p:nvSpPr>
        <p:spPr>
          <a:xfrm>
            <a:off x="411480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12" name="Rectangle 11">
            <a:hlinkClick action="ppaction://hlinksldjump" r:id="rId6"/>
          </p:cNvPr>
          <p:cNvSpPr/>
          <p:nvPr/>
        </p:nvSpPr>
        <p:spPr>
          <a:xfrm>
            <a:off x="411480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  <p:sp>
        <p:nvSpPr>
          <p:cNvPr id="13" name="Rectangle 12">
            <a:hlinkClick action="ppaction://hlinksldjump" r:id="rId7"/>
          </p:cNvPr>
          <p:cNvSpPr/>
          <p:nvPr/>
        </p:nvSpPr>
        <p:spPr>
          <a:xfrm>
            <a:off x="2702966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14" name="Rectangle 13">
            <a:hlinkClick action="ppaction://hlinksldjump" r:id="rId8"/>
          </p:cNvPr>
          <p:cNvSpPr/>
          <p:nvPr/>
        </p:nvSpPr>
        <p:spPr>
          <a:xfrm>
            <a:off x="2702966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15" name="Rectangle 14">
            <a:hlinkClick action="ppaction://hlinksldjump" r:id="rId9"/>
          </p:cNvPr>
          <p:cNvSpPr/>
          <p:nvPr/>
        </p:nvSpPr>
        <p:spPr>
          <a:xfrm>
            <a:off x="2702966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16" name="Rectangle 15">
            <a:hlinkClick action="ppaction://hlinksldjump" r:id="rId10"/>
          </p:cNvPr>
          <p:cNvSpPr/>
          <p:nvPr/>
        </p:nvSpPr>
        <p:spPr>
          <a:xfrm>
            <a:off x="2702966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17" name="Rectangle 16">
            <a:hlinkClick action="ppaction://hlinksldjump" r:id="rId11"/>
          </p:cNvPr>
          <p:cNvSpPr/>
          <p:nvPr/>
        </p:nvSpPr>
        <p:spPr>
          <a:xfrm>
            <a:off x="2702966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  <p:sp>
        <p:nvSpPr>
          <p:cNvPr id="18" name="Rectangle 17">
            <a:hlinkClick action="ppaction://hlinksldjump" r:id="rId12"/>
          </p:cNvPr>
          <p:cNvSpPr/>
          <p:nvPr/>
        </p:nvSpPr>
        <p:spPr>
          <a:xfrm>
            <a:off x="4994452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19" name="Rectangle 18">
            <a:hlinkClick action="ppaction://hlinksldjump" r:id="rId13"/>
          </p:cNvPr>
          <p:cNvSpPr/>
          <p:nvPr/>
        </p:nvSpPr>
        <p:spPr>
          <a:xfrm>
            <a:off x="4994452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20" name="Rectangle 19">
            <a:hlinkClick action="ppaction://hlinksldjump" r:id="rId14"/>
          </p:cNvPr>
          <p:cNvSpPr/>
          <p:nvPr/>
        </p:nvSpPr>
        <p:spPr>
          <a:xfrm>
            <a:off x="4994452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21" name="Rectangle 20">
            <a:hlinkClick action="ppaction://hlinksldjump" r:id="rId15"/>
          </p:cNvPr>
          <p:cNvSpPr/>
          <p:nvPr/>
        </p:nvSpPr>
        <p:spPr>
          <a:xfrm>
            <a:off x="4994452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22" name="Rectangle 21">
            <a:hlinkClick action="ppaction://hlinksldjump" r:id="rId16"/>
          </p:cNvPr>
          <p:cNvSpPr/>
          <p:nvPr/>
        </p:nvSpPr>
        <p:spPr>
          <a:xfrm>
            <a:off x="4994452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  <p:sp>
        <p:nvSpPr>
          <p:cNvPr id="23" name="Rectangle 22">
            <a:hlinkClick action="ppaction://hlinksldjump" r:id="rId17"/>
          </p:cNvPr>
          <p:cNvSpPr/>
          <p:nvPr/>
        </p:nvSpPr>
        <p:spPr>
          <a:xfrm>
            <a:off x="7285939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24" name="Rectangle 23">
            <a:hlinkClick action="ppaction://hlinksldjump" r:id="rId18"/>
          </p:cNvPr>
          <p:cNvSpPr/>
          <p:nvPr/>
        </p:nvSpPr>
        <p:spPr>
          <a:xfrm>
            <a:off x="7285939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25" name="Rectangle 24">
            <a:hlinkClick action="ppaction://hlinksldjump" r:id="rId19"/>
          </p:cNvPr>
          <p:cNvSpPr/>
          <p:nvPr/>
        </p:nvSpPr>
        <p:spPr>
          <a:xfrm>
            <a:off x="7285939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26" name="Rectangle 25">
            <a:hlinkClick action="ppaction://hlinksldjump" r:id="rId20"/>
          </p:cNvPr>
          <p:cNvSpPr/>
          <p:nvPr/>
        </p:nvSpPr>
        <p:spPr>
          <a:xfrm>
            <a:off x="7285939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27" name="Rectangle 26">
            <a:hlinkClick action="ppaction://hlinksldjump" r:id="rId21"/>
          </p:cNvPr>
          <p:cNvSpPr/>
          <p:nvPr/>
        </p:nvSpPr>
        <p:spPr>
          <a:xfrm>
            <a:off x="7285939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  <p:sp>
        <p:nvSpPr>
          <p:cNvPr id="28" name="Rectangle 27">
            <a:hlinkClick action="ppaction://hlinksldjump" r:id="rId22"/>
          </p:cNvPr>
          <p:cNvSpPr/>
          <p:nvPr/>
        </p:nvSpPr>
        <p:spPr>
          <a:xfrm>
            <a:off x="9577425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29" name="Rectangle 28">
            <a:hlinkClick action="ppaction://hlinksldjump" r:id="rId23"/>
          </p:cNvPr>
          <p:cNvSpPr/>
          <p:nvPr/>
        </p:nvSpPr>
        <p:spPr>
          <a:xfrm>
            <a:off x="9577425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30" name="Rectangle 29">
            <a:hlinkClick action="ppaction://hlinksldjump" r:id="rId24"/>
          </p:cNvPr>
          <p:cNvSpPr/>
          <p:nvPr/>
        </p:nvSpPr>
        <p:spPr>
          <a:xfrm>
            <a:off x="9577425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31" name="Rectangle 30">
            <a:hlinkClick action="ppaction://hlinksldjump" r:id="rId25"/>
          </p:cNvPr>
          <p:cNvSpPr/>
          <p:nvPr/>
        </p:nvSpPr>
        <p:spPr>
          <a:xfrm>
            <a:off x="9577425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32" name="Rectangle 31">
            <a:hlinkClick action="ppaction://hlinksldjump" r:id="rId26"/>
          </p:cNvPr>
          <p:cNvSpPr/>
          <p:nvPr/>
        </p:nvSpPr>
        <p:spPr>
          <a:xfrm>
            <a:off x="9577425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Two Kinds of Data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Data that can be counted, measured, or given a numerical value.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Two Kinds of Data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quantitative?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Two Kinds of Data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Interviews, diaries, photographs, and observations produce this data type.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Two Kinds of Data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qualitative?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Two Kinds of Data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quantitative subtype for the number of unit members.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Two Kinds of Data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discrete?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Two Kinds of Data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Rank or grade is this quantitative subtype, despite feeling qualitative.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Two Kinds of Data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categorical?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Two Kinds of Data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Quantitative data highlights issues; qualitative data sheds light on these.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Two Kinds of Data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causes?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Why We Collect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Per the DoD Data Strategy, data is this kind of asset.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Why We Collect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strategic?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Why We Collect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Regulatory requirements, command direction, and these programs are reasons EOPs collect data.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Why We Collect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inspection programs?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Why We Collect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Data reduces errors that stem from intuition, perception, and these misleading accounts.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Why We Collect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false narratives?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Why We Collect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Records provide this kind of permanent organizational data, enabling tracking over time.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Why We Collect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detailed (historical) data?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Why We Collect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Varying report formats create this challenge when comparing sources.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Why We Collect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hindering direct comparison?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Crunching It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Start data analysis with this snapshot of the organization's makeup.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Crunching It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demographics?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Crunching It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Senior enlisted at 18% of the unit taking 80% of awards is this, not proof of discrimination.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Crunching It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a potential imbalance?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Crunching It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percentage formula: population in review divided by total population, times this.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Crunching It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100?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Crunching It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Percentage differences do not determine causes or imply this.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Crunching It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intent to discriminate?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Crunching It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Unequal awards distribution generalizes a specific trend into this.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Crunching It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a theme?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Report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report section that is a quick snapshot of prominent findings, positive and negative.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Report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the summary of findings?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Report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Target population, data, and analyses used belong in this section.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Report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data collection and methods?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Report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Best-practice suggestions for the commander belong here.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Report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recommendations?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Report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section with findings, trends, and themes enabling data-driven decisions.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Report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results?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Report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Unit mission, guidance, time period, and purpose open the report in this section.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Report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the introduction?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Rules of the Craft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Data presents facts, never these.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Rules of the Craft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opinions?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Rules of the Craft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Before collecting any records, obtain this from the commander.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Rules of the Craft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permission (approval)?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Rules of the Craft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Ensure collected data meets this freshness standard.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Rules of the Craft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current?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Rules of the Craft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six MEO Program Elements come from this instruction.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Rules of the Craft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DoDI 1350.02?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Rules of the Craft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Leadership commitment, prevention and response, and this catch-all element about following the rules.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Rules of the Craft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compliance?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