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7.xml"/><Relationship Id="rId5" Type="http://schemas.openxmlformats.org/officeDocument/2006/relationships/slide" Target="slide9.xml"/><Relationship Id="rId6" Type="http://schemas.openxmlformats.org/officeDocument/2006/relationships/slide" Target="slide11.xml"/><Relationship Id="rId7" Type="http://schemas.openxmlformats.org/officeDocument/2006/relationships/slide" Target="slide13.xml"/><Relationship Id="rId8" Type="http://schemas.openxmlformats.org/officeDocument/2006/relationships/slide" Target="slide15.xml"/><Relationship Id="rId9" Type="http://schemas.openxmlformats.org/officeDocument/2006/relationships/slide" Target="slide17.xml"/><Relationship Id="rId10" Type="http://schemas.openxmlformats.org/officeDocument/2006/relationships/slide" Target="slide19.xml"/><Relationship Id="rId11" Type="http://schemas.openxmlformats.org/officeDocument/2006/relationships/slide" Target="slide21.xml"/><Relationship Id="rId12" Type="http://schemas.openxmlformats.org/officeDocument/2006/relationships/slide" Target="slide23.xml"/><Relationship Id="rId13" Type="http://schemas.openxmlformats.org/officeDocument/2006/relationships/slide" Target="slide25.xml"/><Relationship Id="rId14" Type="http://schemas.openxmlformats.org/officeDocument/2006/relationships/slide" Target="slide27.xml"/><Relationship Id="rId15" Type="http://schemas.openxmlformats.org/officeDocument/2006/relationships/slide" Target="slide29.xml"/><Relationship Id="rId16" Type="http://schemas.openxmlformats.org/officeDocument/2006/relationships/slide" Target="slide31.xml"/><Relationship Id="rId17" Type="http://schemas.openxmlformats.org/officeDocument/2006/relationships/slide" Target="slide33.xml"/><Relationship Id="rId18" Type="http://schemas.openxmlformats.org/officeDocument/2006/relationships/slide" Target="slide35.xml"/><Relationship Id="rId19" Type="http://schemas.openxmlformats.org/officeDocument/2006/relationships/slide" Target="slide37.xml"/><Relationship Id="rId20" Type="http://schemas.openxmlformats.org/officeDocument/2006/relationships/slide" Target="slide39.xml"/><Relationship Id="rId21" Type="http://schemas.openxmlformats.org/officeDocument/2006/relationships/slide" Target="slide41.xml"/><Relationship Id="rId22" Type="http://schemas.openxmlformats.org/officeDocument/2006/relationships/slide" Target="slide43.xml"/><Relationship Id="rId23" Type="http://schemas.openxmlformats.org/officeDocument/2006/relationships/slide" Target="slide45.xml"/><Relationship Id="rId24" Type="http://schemas.openxmlformats.org/officeDocument/2006/relationships/slide" Target="slide47.xml"/><Relationship Id="rId25" Type="http://schemas.openxmlformats.org/officeDocument/2006/relationships/slide" Target="slide49.xml"/><Relationship Id="rId26" Type="http://schemas.openxmlformats.org/officeDocument/2006/relationships/slide" Target="slide5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.xml"/><Relationship Id="rId3" Type="http://schemas.openxmlformats.org/officeDocument/2006/relationships/slide" Target="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6.xml"/><Relationship Id="rId3" Type="http://schemas.openxmlformats.org/officeDocument/2006/relationships/slide" Target="slide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8.xml"/><Relationship Id="rId3" Type="http://schemas.openxmlformats.org/officeDocument/2006/relationships/slide" Target="slide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0.xml"/><Relationship Id="rId3" Type="http://schemas.openxmlformats.org/officeDocument/2006/relationships/slide" Target="slide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2.xml"/><Relationship Id="rId3" Type="http://schemas.openxmlformats.org/officeDocument/2006/relationships/slide" Target="slide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4.xml"/><Relationship Id="rId3" Type="http://schemas.openxmlformats.org/officeDocument/2006/relationships/slide" Target="slide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6.xml"/><Relationship Id="rId3" Type="http://schemas.openxmlformats.org/officeDocument/2006/relationships/slide" Target="slide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8.xml"/><Relationship Id="rId3" Type="http://schemas.openxmlformats.org/officeDocument/2006/relationships/slide" Target="slide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0.xml"/><Relationship Id="rId3" Type="http://schemas.openxmlformats.org/officeDocument/2006/relationships/slide" Target="slide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2.xml"/><Relationship Id="rId3" Type="http://schemas.openxmlformats.org/officeDocument/2006/relationships/slide" Target="slide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4.xml"/><Relationship Id="rId3" Type="http://schemas.openxmlformats.org/officeDocument/2006/relationships/slide" Target="slide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6.xml"/><Relationship Id="rId3" Type="http://schemas.openxmlformats.org/officeDocument/2006/relationships/slide" Target="slide2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8.xml"/><Relationship Id="rId3" Type="http://schemas.openxmlformats.org/officeDocument/2006/relationships/slide" Target="slide2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0.xml"/><Relationship Id="rId3" Type="http://schemas.openxmlformats.org/officeDocument/2006/relationships/slide" Target="slide2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2.xml"/><Relationship Id="rId3" Type="http://schemas.openxmlformats.org/officeDocument/2006/relationships/slide" Target="slide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4.xml"/><Relationship Id="rId3" Type="http://schemas.openxmlformats.org/officeDocument/2006/relationships/slide" Target="slide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6.xml"/><Relationship Id="rId3" Type="http://schemas.openxmlformats.org/officeDocument/2006/relationships/slide" Target="slide2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8.xml"/><Relationship Id="rId3" Type="http://schemas.openxmlformats.org/officeDocument/2006/relationships/slide" Target="slide2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0.xml"/><Relationship Id="rId3" Type="http://schemas.openxmlformats.org/officeDocument/2006/relationships/slide" Target="slide2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2.xml"/><Relationship Id="rId3" Type="http://schemas.openxmlformats.org/officeDocument/2006/relationships/slide" Target="slide2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4.xml"/><Relationship Id="rId3" Type="http://schemas.openxmlformats.org/officeDocument/2006/relationships/slide" Target="slide2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6.xml"/><Relationship Id="rId3" Type="http://schemas.openxmlformats.org/officeDocument/2006/relationships/slide" Target="slide2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8.xml"/><Relationship Id="rId3" Type="http://schemas.openxmlformats.org/officeDocument/2006/relationships/slide" Target="slide2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0.xml"/><Relationship Id="rId3" Type="http://schemas.openxmlformats.org/officeDocument/2006/relationships/slide" Target="slide2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2.xml"/><Relationship Id="rId3" Type="http://schemas.openxmlformats.org/officeDocument/2006/relationships/slide" Target="slide2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77440"/>
            <a:ext cx="11274552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5400" b="1">
                <a:solidFill>
                  <a:srgbClr val="FF2BD6"/>
                </a:solidFill>
                <a:latin typeface="Arial"/>
              </a:rPr>
              <a:t>EOA 6100 Jeopardy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474720"/>
            <a:ext cx="11274552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0">
                <a:solidFill>
                  <a:srgbClr val="FFFFFF"/>
                </a:solidFill>
                <a:latin typeface="Arial"/>
              </a:rPr>
              <a:t>Focus Groups and Interviews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03504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A855F7"/>
                </a:solidFill>
                <a:latin typeface="Arial"/>
              </a:rPr>
              <a:t>BellexFire EOA Study Site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74320" y="137160"/>
            <a:ext cx="116128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EOA 6100: Focus Groups and Interviews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By the Numbers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57246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Who's Who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48732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Ask Me Anything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40219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Difficult People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31705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Open to Close</a:t>
            </a:r>
          </a:p>
        </p:txBody>
      </p:sp>
      <p:sp>
        <p:nvSpPr>
          <p:cNvPr id="8" name="Rectangle 7">
            <a:hlinkClick action="ppaction://hlinksldjump" r:id="rId2"/>
          </p:cNvPr>
          <p:cNvSpPr/>
          <p:nvPr/>
        </p:nvSpPr>
        <p:spPr>
          <a:xfrm>
            <a:off x="411480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9" name="Rectangle 8">
            <a:hlinkClick action="ppaction://hlinksldjump" r:id="rId3"/>
          </p:cNvPr>
          <p:cNvSpPr/>
          <p:nvPr/>
        </p:nvSpPr>
        <p:spPr>
          <a:xfrm>
            <a:off x="411480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10" name="Rectangle 9">
            <a:hlinkClick action="ppaction://hlinksldjump" r:id="rId4"/>
          </p:cNvPr>
          <p:cNvSpPr/>
          <p:nvPr/>
        </p:nvSpPr>
        <p:spPr>
          <a:xfrm>
            <a:off x="411480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11" name="Rectangle 10">
            <a:hlinkClick action="ppaction://hlinksldjump" r:id="rId5"/>
          </p:cNvPr>
          <p:cNvSpPr/>
          <p:nvPr/>
        </p:nvSpPr>
        <p:spPr>
          <a:xfrm>
            <a:off x="411480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12" name="Rectangle 11">
            <a:hlinkClick action="ppaction://hlinksldjump" r:id="rId6"/>
          </p:cNvPr>
          <p:cNvSpPr/>
          <p:nvPr/>
        </p:nvSpPr>
        <p:spPr>
          <a:xfrm>
            <a:off x="411480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  <p:sp>
        <p:nvSpPr>
          <p:cNvPr id="13" name="Rectangle 12">
            <a:hlinkClick action="ppaction://hlinksldjump" r:id="rId7"/>
          </p:cNvPr>
          <p:cNvSpPr/>
          <p:nvPr/>
        </p:nvSpPr>
        <p:spPr>
          <a:xfrm>
            <a:off x="2702966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14" name="Rectangle 13">
            <a:hlinkClick action="ppaction://hlinksldjump" r:id="rId8"/>
          </p:cNvPr>
          <p:cNvSpPr/>
          <p:nvPr/>
        </p:nvSpPr>
        <p:spPr>
          <a:xfrm>
            <a:off x="2702966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15" name="Rectangle 14">
            <a:hlinkClick action="ppaction://hlinksldjump" r:id="rId9"/>
          </p:cNvPr>
          <p:cNvSpPr/>
          <p:nvPr/>
        </p:nvSpPr>
        <p:spPr>
          <a:xfrm>
            <a:off x="2702966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16" name="Rectangle 15">
            <a:hlinkClick action="ppaction://hlinksldjump" r:id="rId10"/>
          </p:cNvPr>
          <p:cNvSpPr/>
          <p:nvPr/>
        </p:nvSpPr>
        <p:spPr>
          <a:xfrm>
            <a:off x="2702966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17" name="Rectangle 16">
            <a:hlinkClick action="ppaction://hlinksldjump" r:id="rId11"/>
          </p:cNvPr>
          <p:cNvSpPr/>
          <p:nvPr/>
        </p:nvSpPr>
        <p:spPr>
          <a:xfrm>
            <a:off x="2702966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  <p:sp>
        <p:nvSpPr>
          <p:cNvPr id="18" name="Rectangle 17">
            <a:hlinkClick action="ppaction://hlinksldjump" r:id="rId12"/>
          </p:cNvPr>
          <p:cNvSpPr/>
          <p:nvPr/>
        </p:nvSpPr>
        <p:spPr>
          <a:xfrm>
            <a:off x="4994452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19" name="Rectangle 18">
            <a:hlinkClick action="ppaction://hlinksldjump" r:id="rId13"/>
          </p:cNvPr>
          <p:cNvSpPr/>
          <p:nvPr/>
        </p:nvSpPr>
        <p:spPr>
          <a:xfrm>
            <a:off x="4994452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20" name="Rectangle 19">
            <a:hlinkClick action="ppaction://hlinksldjump" r:id="rId14"/>
          </p:cNvPr>
          <p:cNvSpPr/>
          <p:nvPr/>
        </p:nvSpPr>
        <p:spPr>
          <a:xfrm>
            <a:off x="4994452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21" name="Rectangle 20">
            <a:hlinkClick action="ppaction://hlinksldjump" r:id="rId15"/>
          </p:cNvPr>
          <p:cNvSpPr/>
          <p:nvPr/>
        </p:nvSpPr>
        <p:spPr>
          <a:xfrm>
            <a:off x="4994452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22" name="Rectangle 21">
            <a:hlinkClick action="ppaction://hlinksldjump" r:id="rId16"/>
          </p:cNvPr>
          <p:cNvSpPr/>
          <p:nvPr/>
        </p:nvSpPr>
        <p:spPr>
          <a:xfrm>
            <a:off x="4994452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  <p:sp>
        <p:nvSpPr>
          <p:cNvPr id="23" name="Rectangle 22">
            <a:hlinkClick action="ppaction://hlinksldjump" r:id="rId17"/>
          </p:cNvPr>
          <p:cNvSpPr/>
          <p:nvPr/>
        </p:nvSpPr>
        <p:spPr>
          <a:xfrm>
            <a:off x="7285939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24" name="Rectangle 23">
            <a:hlinkClick action="ppaction://hlinksldjump" r:id="rId18"/>
          </p:cNvPr>
          <p:cNvSpPr/>
          <p:nvPr/>
        </p:nvSpPr>
        <p:spPr>
          <a:xfrm>
            <a:off x="7285939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25" name="Rectangle 24">
            <a:hlinkClick action="ppaction://hlinksldjump" r:id="rId19"/>
          </p:cNvPr>
          <p:cNvSpPr/>
          <p:nvPr/>
        </p:nvSpPr>
        <p:spPr>
          <a:xfrm>
            <a:off x="7285939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26" name="Rectangle 25">
            <a:hlinkClick action="ppaction://hlinksldjump" r:id="rId20"/>
          </p:cNvPr>
          <p:cNvSpPr/>
          <p:nvPr/>
        </p:nvSpPr>
        <p:spPr>
          <a:xfrm>
            <a:off x="7285939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27" name="Rectangle 26">
            <a:hlinkClick action="ppaction://hlinksldjump" r:id="rId21"/>
          </p:cNvPr>
          <p:cNvSpPr/>
          <p:nvPr/>
        </p:nvSpPr>
        <p:spPr>
          <a:xfrm>
            <a:off x="7285939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  <p:sp>
        <p:nvSpPr>
          <p:cNvPr id="28" name="Rectangle 27">
            <a:hlinkClick action="ppaction://hlinksldjump" r:id="rId22"/>
          </p:cNvPr>
          <p:cNvSpPr/>
          <p:nvPr/>
        </p:nvSpPr>
        <p:spPr>
          <a:xfrm>
            <a:off x="9577425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29" name="Rectangle 28">
            <a:hlinkClick action="ppaction://hlinksldjump" r:id="rId23"/>
          </p:cNvPr>
          <p:cNvSpPr/>
          <p:nvPr/>
        </p:nvSpPr>
        <p:spPr>
          <a:xfrm>
            <a:off x="9577425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30" name="Rectangle 29">
            <a:hlinkClick action="ppaction://hlinksldjump" r:id="rId24"/>
          </p:cNvPr>
          <p:cNvSpPr/>
          <p:nvPr/>
        </p:nvSpPr>
        <p:spPr>
          <a:xfrm>
            <a:off x="9577425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31" name="Rectangle 30">
            <a:hlinkClick action="ppaction://hlinksldjump" r:id="rId25"/>
          </p:cNvPr>
          <p:cNvSpPr/>
          <p:nvPr/>
        </p:nvSpPr>
        <p:spPr>
          <a:xfrm>
            <a:off x="9577425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32" name="Rectangle 31">
            <a:hlinkClick action="ppaction://hlinksldjump" r:id="rId26"/>
          </p:cNvPr>
          <p:cNvSpPr/>
          <p:nvPr/>
        </p:nvSpPr>
        <p:spPr>
          <a:xfrm>
            <a:off x="9577425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By the Numbers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typical size range of a focus group per OPA.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By the Numbers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four to 10 participants?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By the Numbers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maximum number of main topics one focus group should cover.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By the Numbers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two?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By the Numbers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scheduled length of a focus group session.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By the Numbers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60 to 90 minutes?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By the Numbers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number of focus group sessions at which data saturation is typically reached.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By the Numbers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four to eight?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By the Numbers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number of individual interviews at which data saturation is reached per Hennink and Kaiser.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By the Numbers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12 to 13?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Who's Who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This staff member develops the plan, leads the sessions, and provides the final report to leadership.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Who's Who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Who is the moderator?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Who's Who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This staff member documents questions and responses and monitors virtual attendees.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Who's Who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Who is the recorder?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Who's Who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This staff member asks follow-up questions if necessary and observes participants' behaviors and reactions.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Who's Who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Who is the co-moderator?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Who's Who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Per OPA groupings, these three enlisted bands each get their own focus group.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Who's Who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E-1 to E-3, E-4 to E-5, and E-6?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Who's Who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Per OPA groupings, input from unit leaders, senior enlisted, and the commander is gathered this way.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Who's Who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by individual interview?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Ask Me Anything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Question type that starts the conversation and cannot be answered with a simple yes or no.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Ask Me Anything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an open-ended question?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Ask Me Anything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Question type that lets the MEO professional count answers and apply statistical techniques.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Ask Me Anything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a closed question?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Ask Me Anything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Question type used to clarify comments and get more details on a participant's response.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Ask Me Anything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a follow-up question?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Ask Me Anything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Question type raised as needed to determine prevalence or consensus in the room.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Ask Me Anything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a polling question?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Ask Me Anything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Question type that serves as a cue to aid the facilitator to remember to discuss a topic.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Ask Me Anything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a prompted question?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Difficult People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This distractor monopolizes the floor, repeats themselves, and can prevent others from participating.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Difficult People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Who is the dominator?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Difficult People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This distractor's endless achievements and expertise may cause others to feel inadequate and shut down.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Difficult People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Who is the expert, super achiever, or know it all?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Difficult People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These participants attempt parallel conversations while others respond.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Difficult People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Who are the sidebar participants?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Difficult People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This distractor starts to respond to a question but then wanders off topic.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Difficult People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Who is the rambler or unfocused participant?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Difficult People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correct facilitator move for observers and quiet participants.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Difficult People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invite and encourage them to participate without forcing participation?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Open to Close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Despite striving for confidentiality, participants must be told this type of reporter is present.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Open to Close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a mandatory reporter?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Open to Close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Recommended seating arrangements so participants can effortlessly see and hear each other.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Open to Close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a circle, square, or semi-circle?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Open to Close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two reminders given at session close about how findings will be handled.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Open to Close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no attribution and no retribution (confidentiality maintained with the command)?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Open to Close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After the session, this must be removed from notes and data before analysis.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Open to Close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PII (personally identifiable information)?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Open to Close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three steps of thematic analysis as taught in this lesson.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Open to Close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categorize comments into themes, identify trends, and produce the final report?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