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7.xml"/><Relationship Id="rId5" Type="http://schemas.openxmlformats.org/officeDocument/2006/relationships/slide" Target="slide9.xml"/><Relationship Id="rId6" Type="http://schemas.openxmlformats.org/officeDocument/2006/relationships/slide" Target="slide11.xml"/><Relationship Id="rId7" Type="http://schemas.openxmlformats.org/officeDocument/2006/relationships/slide" Target="slide13.xml"/><Relationship Id="rId8" Type="http://schemas.openxmlformats.org/officeDocument/2006/relationships/slide" Target="slide15.xml"/><Relationship Id="rId9" Type="http://schemas.openxmlformats.org/officeDocument/2006/relationships/slide" Target="slide17.xml"/><Relationship Id="rId10" Type="http://schemas.openxmlformats.org/officeDocument/2006/relationships/slide" Target="slide19.xml"/><Relationship Id="rId11" Type="http://schemas.openxmlformats.org/officeDocument/2006/relationships/slide" Target="slide21.xml"/><Relationship Id="rId12" Type="http://schemas.openxmlformats.org/officeDocument/2006/relationships/slide" Target="slide23.xml"/><Relationship Id="rId13" Type="http://schemas.openxmlformats.org/officeDocument/2006/relationships/slide" Target="slide25.xml"/><Relationship Id="rId14" Type="http://schemas.openxmlformats.org/officeDocument/2006/relationships/slide" Target="slide27.xml"/><Relationship Id="rId15" Type="http://schemas.openxmlformats.org/officeDocument/2006/relationships/slide" Target="slide29.xml"/><Relationship Id="rId16" Type="http://schemas.openxmlformats.org/officeDocument/2006/relationships/slide" Target="slide31.xml"/><Relationship Id="rId17" Type="http://schemas.openxmlformats.org/officeDocument/2006/relationships/slide" Target="slide33.xml"/><Relationship Id="rId18" Type="http://schemas.openxmlformats.org/officeDocument/2006/relationships/slide" Target="slide35.xml"/><Relationship Id="rId19" Type="http://schemas.openxmlformats.org/officeDocument/2006/relationships/slide" Target="slide37.xml"/><Relationship Id="rId20" Type="http://schemas.openxmlformats.org/officeDocument/2006/relationships/slide" Target="slide39.xml"/><Relationship Id="rId21" Type="http://schemas.openxmlformats.org/officeDocument/2006/relationships/slide" Target="slide41.xml"/><Relationship Id="rId22" Type="http://schemas.openxmlformats.org/officeDocument/2006/relationships/slide" Target="slide43.xml"/><Relationship Id="rId23" Type="http://schemas.openxmlformats.org/officeDocument/2006/relationships/slide" Target="slide45.xml"/><Relationship Id="rId24" Type="http://schemas.openxmlformats.org/officeDocument/2006/relationships/slide" Target="slide47.xml"/><Relationship Id="rId25" Type="http://schemas.openxmlformats.org/officeDocument/2006/relationships/slide" Target="slide49.xml"/><Relationship Id="rId26" Type="http://schemas.openxmlformats.org/officeDocument/2006/relationships/slide" Target="slide5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.xml"/><Relationship Id="rId3" Type="http://schemas.openxmlformats.org/officeDocument/2006/relationships/slide" Target="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Relationship Id="rId3" Type="http://schemas.openxmlformats.org/officeDocument/2006/relationships/slide" Target="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0.xml"/><Relationship Id="rId3" Type="http://schemas.openxmlformats.org/officeDocument/2006/relationships/slide" Target="slide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2.xml"/><Relationship Id="rId3" Type="http://schemas.openxmlformats.org/officeDocument/2006/relationships/slide" Target="slide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4.xml"/><Relationship Id="rId3" Type="http://schemas.openxmlformats.org/officeDocument/2006/relationships/slide" Target="slide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6.xml"/><Relationship Id="rId3" Type="http://schemas.openxmlformats.org/officeDocument/2006/relationships/slide" Target="slide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8.xml"/><Relationship Id="rId3" Type="http://schemas.openxmlformats.org/officeDocument/2006/relationships/slide" Target="slide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0.xml"/><Relationship Id="rId3" Type="http://schemas.openxmlformats.org/officeDocument/2006/relationships/slide" Target="slide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2.xml"/><Relationship Id="rId3" Type="http://schemas.openxmlformats.org/officeDocument/2006/relationships/slide" Target="slide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4.xml"/><Relationship Id="rId3" Type="http://schemas.openxmlformats.org/officeDocument/2006/relationships/slide" Target="slide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6.xml"/><Relationship Id="rId3" Type="http://schemas.openxmlformats.org/officeDocument/2006/relationships/slide" Target="slide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8.xml"/><Relationship Id="rId3" Type="http://schemas.openxmlformats.org/officeDocument/2006/relationships/slide" Target="slide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0.xml"/><Relationship Id="rId3" Type="http://schemas.openxmlformats.org/officeDocument/2006/relationships/slide" Target="slide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2.xml"/><Relationship Id="rId3" Type="http://schemas.openxmlformats.org/officeDocument/2006/relationships/slide" Target="slide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4.xml"/><Relationship Id="rId3" Type="http://schemas.openxmlformats.org/officeDocument/2006/relationships/slide" Target="slide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6.xml"/><Relationship Id="rId3" Type="http://schemas.openxmlformats.org/officeDocument/2006/relationships/slide" Target="slide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8.xml"/><Relationship Id="rId3" Type="http://schemas.openxmlformats.org/officeDocument/2006/relationships/slide" Target="slide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0.xml"/><Relationship Id="rId3" Type="http://schemas.openxmlformats.org/officeDocument/2006/relationships/slide" Target="slide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2.xml"/><Relationship Id="rId3" Type="http://schemas.openxmlformats.org/officeDocument/2006/relationships/slide" Target="slide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4.xml"/><Relationship Id="rId3" Type="http://schemas.openxmlformats.org/officeDocument/2006/relationships/slide" Target="slide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6.xml"/><Relationship Id="rId3" Type="http://schemas.openxmlformats.org/officeDocument/2006/relationships/slide" Target="slide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48.xml"/><Relationship Id="rId3" Type="http://schemas.openxmlformats.org/officeDocument/2006/relationships/slide" Target="slide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0.xml"/><Relationship Id="rId3" Type="http://schemas.openxmlformats.org/officeDocument/2006/relationships/slide" Target="slide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2.xml"/><Relationship Id="rId3" Type="http://schemas.openxmlformats.org/officeDocument/2006/relationships/slide" Target="slide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77440"/>
            <a:ext cx="11274552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5400" b="1">
                <a:solidFill>
                  <a:srgbClr val="FF2BD6"/>
                </a:solidFill>
                <a:latin typeface="Arial"/>
              </a:rPr>
              <a:t>EOA 6200 Jeopardy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474720"/>
            <a:ext cx="11274552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0">
                <a:solidFill>
                  <a:srgbClr val="FFFFFF"/>
                </a:solidFill>
                <a:latin typeface="Arial"/>
              </a:rPr>
              <a:t>Workplace Observations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03504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A855F7"/>
                </a:solidFill>
                <a:latin typeface="Arial"/>
              </a:rPr>
              <a:t>BellexFire EOA Study Site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274320" y="137160"/>
            <a:ext cx="116128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EOA 6200: Workplace Observations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65760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Two Ways to Watch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57246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The Good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48732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The Bad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40219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Six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31705" y="868680"/>
            <a:ext cx="2291486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22D3EE"/>
                </a:solidFill>
                <a:latin typeface="Arial"/>
              </a:rPr>
              <a:t>Just the Facts</a:t>
            </a:r>
          </a:p>
        </p:txBody>
      </p:sp>
      <p:sp>
        <p:nvSpPr>
          <p:cNvPr id="8" name="Rectangle 7">
            <a:hlinkClick action="ppaction://hlinksldjump" r:id="rId2"/>
          </p:cNvPr>
          <p:cNvSpPr/>
          <p:nvPr/>
        </p:nvSpPr>
        <p:spPr>
          <a:xfrm>
            <a:off x="411480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9" name="Rectangle 8">
            <a:hlinkClick action="ppaction://hlinksldjump" r:id="rId3"/>
          </p:cNvPr>
          <p:cNvSpPr/>
          <p:nvPr/>
        </p:nvSpPr>
        <p:spPr>
          <a:xfrm>
            <a:off x="411480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0" name="Rectangle 9">
            <a:hlinkClick action="ppaction://hlinksldjump" r:id="rId4"/>
          </p:cNvPr>
          <p:cNvSpPr/>
          <p:nvPr/>
        </p:nvSpPr>
        <p:spPr>
          <a:xfrm>
            <a:off x="411480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1" name="Rectangle 10">
            <a:hlinkClick action="ppaction://hlinksldjump" r:id="rId5"/>
          </p:cNvPr>
          <p:cNvSpPr/>
          <p:nvPr/>
        </p:nvSpPr>
        <p:spPr>
          <a:xfrm>
            <a:off x="411480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2" name="Rectangle 11">
            <a:hlinkClick action="ppaction://hlinksldjump" r:id="rId6"/>
          </p:cNvPr>
          <p:cNvSpPr/>
          <p:nvPr/>
        </p:nvSpPr>
        <p:spPr>
          <a:xfrm>
            <a:off x="411480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3" name="Rectangle 12">
            <a:hlinkClick action="ppaction://hlinksldjump" r:id="rId7"/>
          </p:cNvPr>
          <p:cNvSpPr/>
          <p:nvPr/>
        </p:nvSpPr>
        <p:spPr>
          <a:xfrm>
            <a:off x="2702966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4" name="Rectangle 13">
            <a:hlinkClick action="ppaction://hlinksldjump" r:id="rId8"/>
          </p:cNvPr>
          <p:cNvSpPr/>
          <p:nvPr/>
        </p:nvSpPr>
        <p:spPr>
          <a:xfrm>
            <a:off x="2702966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15" name="Rectangle 14">
            <a:hlinkClick action="ppaction://hlinksldjump" r:id="rId9"/>
          </p:cNvPr>
          <p:cNvSpPr/>
          <p:nvPr/>
        </p:nvSpPr>
        <p:spPr>
          <a:xfrm>
            <a:off x="2702966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16" name="Rectangle 15">
            <a:hlinkClick action="ppaction://hlinksldjump" r:id="rId10"/>
          </p:cNvPr>
          <p:cNvSpPr/>
          <p:nvPr/>
        </p:nvSpPr>
        <p:spPr>
          <a:xfrm>
            <a:off x="2702966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17" name="Rectangle 16">
            <a:hlinkClick action="ppaction://hlinksldjump" r:id="rId11"/>
          </p:cNvPr>
          <p:cNvSpPr/>
          <p:nvPr/>
        </p:nvSpPr>
        <p:spPr>
          <a:xfrm>
            <a:off x="2702966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18" name="Rectangle 17">
            <a:hlinkClick action="ppaction://hlinksldjump" r:id="rId12"/>
          </p:cNvPr>
          <p:cNvSpPr/>
          <p:nvPr/>
        </p:nvSpPr>
        <p:spPr>
          <a:xfrm>
            <a:off x="4994452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19" name="Rectangle 18">
            <a:hlinkClick action="ppaction://hlinksldjump" r:id="rId13"/>
          </p:cNvPr>
          <p:cNvSpPr/>
          <p:nvPr/>
        </p:nvSpPr>
        <p:spPr>
          <a:xfrm>
            <a:off x="4994452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0" name="Rectangle 19">
            <a:hlinkClick action="ppaction://hlinksldjump" r:id="rId14"/>
          </p:cNvPr>
          <p:cNvSpPr/>
          <p:nvPr/>
        </p:nvSpPr>
        <p:spPr>
          <a:xfrm>
            <a:off x="4994452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1" name="Rectangle 20">
            <a:hlinkClick action="ppaction://hlinksldjump" r:id="rId15"/>
          </p:cNvPr>
          <p:cNvSpPr/>
          <p:nvPr/>
        </p:nvSpPr>
        <p:spPr>
          <a:xfrm>
            <a:off x="4994452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2" name="Rectangle 21">
            <a:hlinkClick action="ppaction://hlinksldjump" r:id="rId16"/>
          </p:cNvPr>
          <p:cNvSpPr/>
          <p:nvPr/>
        </p:nvSpPr>
        <p:spPr>
          <a:xfrm>
            <a:off x="4994452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3" name="Rectangle 22">
            <a:hlinkClick action="ppaction://hlinksldjump" r:id="rId17"/>
          </p:cNvPr>
          <p:cNvSpPr/>
          <p:nvPr/>
        </p:nvSpPr>
        <p:spPr>
          <a:xfrm>
            <a:off x="7285939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4" name="Rectangle 23">
            <a:hlinkClick action="ppaction://hlinksldjump" r:id="rId18"/>
          </p:cNvPr>
          <p:cNvSpPr/>
          <p:nvPr/>
        </p:nvSpPr>
        <p:spPr>
          <a:xfrm>
            <a:off x="7285939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25" name="Rectangle 24">
            <a:hlinkClick action="ppaction://hlinksldjump" r:id="rId19"/>
          </p:cNvPr>
          <p:cNvSpPr/>
          <p:nvPr/>
        </p:nvSpPr>
        <p:spPr>
          <a:xfrm>
            <a:off x="7285939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26" name="Rectangle 25">
            <a:hlinkClick action="ppaction://hlinksldjump" r:id="rId20"/>
          </p:cNvPr>
          <p:cNvSpPr/>
          <p:nvPr/>
        </p:nvSpPr>
        <p:spPr>
          <a:xfrm>
            <a:off x="7285939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27" name="Rectangle 26">
            <a:hlinkClick action="ppaction://hlinksldjump" r:id="rId21"/>
          </p:cNvPr>
          <p:cNvSpPr/>
          <p:nvPr/>
        </p:nvSpPr>
        <p:spPr>
          <a:xfrm>
            <a:off x="7285939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  <p:sp>
        <p:nvSpPr>
          <p:cNvPr id="28" name="Rectangle 27">
            <a:hlinkClick action="ppaction://hlinksldjump" r:id="rId22"/>
          </p:cNvPr>
          <p:cNvSpPr/>
          <p:nvPr/>
        </p:nvSpPr>
        <p:spPr>
          <a:xfrm>
            <a:off x="9577425" y="141732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$100</a:t>
            </a:r>
          </a:p>
        </p:txBody>
      </p:sp>
      <p:sp>
        <p:nvSpPr>
          <p:cNvPr id="29" name="Rectangle 28">
            <a:hlinkClick action="ppaction://hlinksldjump" r:id="rId23"/>
          </p:cNvPr>
          <p:cNvSpPr/>
          <p:nvPr/>
        </p:nvSpPr>
        <p:spPr>
          <a:xfrm>
            <a:off x="9577425" y="237744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$200</a:t>
            </a:r>
          </a:p>
        </p:txBody>
      </p:sp>
      <p:sp>
        <p:nvSpPr>
          <p:cNvPr id="30" name="Rectangle 29">
            <a:hlinkClick action="ppaction://hlinksldjump" r:id="rId24"/>
          </p:cNvPr>
          <p:cNvSpPr/>
          <p:nvPr/>
        </p:nvSpPr>
        <p:spPr>
          <a:xfrm>
            <a:off x="9577425" y="333756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$300</a:t>
            </a:r>
          </a:p>
        </p:txBody>
      </p:sp>
      <p:sp>
        <p:nvSpPr>
          <p:cNvPr id="31" name="Rectangle 30">
            <a:hlinkClick action="ppaction://hlinksldjump" r:id="rId25"/>
          </p:cNvPr>
          <p:cNvSpPr/>
          <p:nvPr/>
        </p:nvSpPr>
        <p:spPr>
          <a:xfrm>
            <a:off x="9577425" y="429768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$400</a:t>
            </a:r>
          </a:p>
        </p:txBody>
      </p:sp>
      <p:sp>
        <p:nvSpPr>
          <p:cNvPr id="32" name="Rectangle 31">
            <a:hlinkClick action="ppaction://hlinksldjump" r:id="rId26"/>
          </p:cNvPr>
          <p:cNvSpPr/>
          <p:nvPr/>
        </p:nvSpPr>
        <p:spPr>
          <a:xfrm>
            <a:off x="9577425" y="5257800"/>
            <a:ext cx="2200046" cy="914400"/>
          </a:xfrm>
          <a:prstGeom prst="rect">
            <a:avLst/>
          </a:prstGeom>
          <a:solidFill>
            <a:srgbClr val="1A0F2E"/>
          </a:solidFill>
          <a:ln w="12700">
            <a:solidFill>
              <a:srgbClr val="A855F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22D3EE"/>
                </a:solidFill>
              </a:rPr>
              <a:t>$500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Ways to Watch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observation type that studies behavior in its natural setting without intervention.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Ways to Watch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naturalistic observation?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Ways to Watch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observation type where the observer becomes immersed in or involved with the subjects.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Ways to Watch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participant observation?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Ways to Watch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Standing at the edge of the motor pool bay recording interactions without joining in is this type.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Ways to Watch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naturalistic observation?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Ways to Watch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Working alongside a maintenance shift for a week while observing is this type.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Ways to Watch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participant observation?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Ways to Watch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trade-off participant observation makes for its inside access.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Two Ways to Watch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observer's presence and involvement can influence the behavior being observed?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Good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Observations furnish this kind of data collection, as behavior happens.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Good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real-time?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Good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Rather than reports about behavior, observations provide data about this.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Good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behavior itself?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Good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Observations offer the commander an opportunity to identify this about the unit.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Good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what is truly occurring?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Good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Conducting observations as a daily routine makes them this kind of activity, impacting effectiveness, readiness, and lethality.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Good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a preventive activity?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Good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purpose of observations: learning these five things about people in the workplace in real time.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Good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habits, patterns, behaviors, reactions, and general information?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Bad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disadvantage where an observer's focus filters out relevant behavior.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Bad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selective attention?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Bad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disadvantage that background research in Step 1 is designed to counter.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Bad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unfamiliarity with the workforce and environment?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Bad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disadvantage that planning multiple sessions helps overcome.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Bad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too small of a sample?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Bad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Watching one loud group for 20 minutes while ignoring the rest of the section is this disadvantage in action.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Bad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selective attention?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Bad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full list of five observation disadvantages.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The Bad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inexperienced observer, selective attention, too small a sample, time needed, and unfamiliarity with the workforce and environment?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Six Steps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Step 1 of employing workplace observations.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Six Steps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identifying the objective?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Six Steps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Step 6, the final step.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Six Steps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out brief the commander or write the executive summary?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Six Steps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step where you establish how you will capture what you see.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Six Steps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Step 2, establish a recording method?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Six Steps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The four things Step 4 requires recording.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Six Steps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time and location, type of environment, individual behaviors, and group behaviors?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Six Steps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In Step 5, findings are categorized by these three things.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Six Steps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themes, organizations, and locations?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Just the Facts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Step 5 directs the observer to focus on these, meaning observable behaviors.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Just the Facts · $100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are facts?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Just the Facts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"Members avoided the break room while SSgt X was present" versus "SSgt X is a bully": the one that meets the observable-behavior standard.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Just the Facts · $200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the first (avoidance is observable; bully is an inference)?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Just the Facts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Before observing, Step 1 requires receiving this from the commander.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Just the Facts · $300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guidance?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Just the Facts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Step 1 element that protects against misreading normal unit behavior as significant.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Just the Facts · $400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conducting background research on what and who you are observing?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Just the Facts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Why one four-hour session does not fix the small-sample problem.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457200" y="512064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>
                <a:solidFill>
                  <a:srgbClr val="22D3EE"/>
                </a:solidFill>
                <a:latin typeface="Arial"/>
              </a:rPr>
              <a:t>Reveal response →</a:t>
            </a:r>
          </a:p>
        </p:txBody>
      </p:sp>
      <p:sp>
        <p:nvSpPr>
          <p:cNvPr id="5" name="TextBox 4">
            <a:hlinkClick action="ppaction://hlinksldjump" r:id="rId3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04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4552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A855F7"/>
                </a:solidFill>
                <a:latin typeface="Arial"/>
              </a:rPr>
              <a:t>Just the Facts · $500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10725912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400" b="1">
                <a:solidFill>
                  <a:srgbClr val="FF2BD6"/>
                </a:solidFill>
                <a:latin typeface="Arial"/>
              </a:rPr>
              <a:t>What is sample breadth comes from multiple sessions across different times and conditions, not minutes in one sitting?</a:t>
            </a:r>
          </a:p>
        </p:txBody>
      </p:sp>
      <p:sp>
        <p:nvSpPr>
          <p:cNvPr id="4" name="TextBox 3">
            <a:hlinkClick action="ppaction://hlinksldjump" r:id="rId2"/>
          </p:cNvPr>
          <p:cNvSpPr txBox="1"/>
          <p:nvPr/>
        </p:nvSpPr>
        <p:spPr>
          <a:xfrm>
            <a:off x="274320" y="6263640"/>
            <a:ext cx="237744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2D3EE"/>
                </a:solidFill>
                <a:latin typeface="Arial"/>
              </a:rPr>
              <a:t>← Back to board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